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6" r:id="rId6"/>
    <p:sldId id="263" r:id="rId7"/>
    <p:sldId id="260" r:id="rId8"/>
    <p:sldId id="269" r:id="rId9"/>
    <p:sldId id="268" r:id="rId10"/>
    <p:sldId id="270" r:id="rId11"/>
    <p:sldId id="264" r:id="rId12"/>
    <p:sldId id="267" r:id="rId13"/>
  </p:sldIdLst>
  <p:sldSz cx="24384000" cy="13716000"/>
  <p:notesSz cx="6858000" cy="9144000"/>
  <p:embeddedFontLst>
    <p:embeddedFont>
      <p:font typeface="Pretendard Bold" panose="020B0600000101010101" charset="-127"/>
      <p:bold r:id="rId15"/>
    </p:embeddedFont>
    <p:embeddedFont>
      <p:font typeface="Pretendard ExtraBold" panose="020B0600000101010101" charset="-127"/>
      <p:bold r:id="rId16"/>
    </p:embeddedFont>
    <p:embeddedFont>
      <p:font typeface="Pretendard Light" panose="020B0600000101010101" charset="-127"/>
      <p:regular r:id="rId17"/>
    </p:embeddedFont>
    <p:embeddedFont>
      <p:font typeface="Pretendard Regular" panose="020B0600000101010101" charset="-127"/>
      <p:regular r:id="rId18"/>
    </p:embeddedFont>
    <p:embeddedFont>
      <p:font typeface="Pretendard SemiBold" panose="020B0600000101010101" charset="-127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020"/>
    <a:srgbClr val="2E012D"/>
    <a:srgbClr val="5D002C"/>
    <a:srgbClr val="A9002D"/>
    <a:srgbClr val="F41F2D"/>
    <a:srgbClr val="E50914"/>
    <a:srgbClr val="2563EB"/>
    <a:srgbClr val="374151"/>
    <a:srgbClr val="1F2937"/>
    <a:srgbClr val="0596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6" autoAdjust="0"/>
    <p:restoredTop sz="80704" autoAdjust="0"/>
  </p:normalViewPr>
  <p:slideViewPr>
    <p:cSldViewPr>
      <p:cViewPr varScale="1">
        <p:scale>
          <a:sx n="51" d="100"/>
          <a:sy n="51" d="100"/>
        </p:scale>
        <p:origin x="13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369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3379B4-393C-4243-9441-245A5D336C89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42A67086-EAF5-42F7-BBBF-27AF2D61AD96}">
      <dgm:prSet phldrT="[텍스트]" custT="1"/>
      <dgm:spPr>
        <a:solidFill>
          <a:srgbClr val="F41F2D"/>
        </a:solidFill>
        <a:ln>
          <a:noFill/>
        </a:ln>
      </dgm:spPr>
      <dgm:t>
        <a:bodyPr/>
        <a:lstStyle/>
        <a:p>
          <a:pPr latinLnBrk="1"/>
          <a:r>
            <a:rPr lang="en-US" altLang="ko-KR" sz="3800" dirty="0">
              <a:latin typeface="Pretendard Bold" panose="020B0600000101010101" charset="-127"/>
              <a:ea typeface="Pretendard Bold" panose="020B0600000101010101" charset="-127"/>
            </a:rPr>
            <a:t>Step</a:t>
          </a:r>
          <a:br>
            <a:rPr lang="en-US" altLang="ko-KR" sz="3800" dirty="0">
              <a:latin typeface="Pretendard Bold" panose="020B0600000101010101" charset="-127"/>
              <a:ea typeface="Pretendard Bold" panose="020B0600000101010101" charset="-127"/>
            </a:rPr>
          </a:br>
          <a:r>
            <a:rPr lang="en-US" altLang="ko-KR" sz="3800" dirty="0">
              <a:latin typeface="Pretendard Bold" panose="020B0600000101010101" charset="-127"/>
              <a:ea typeface="Pretendard Bold" panose="020B0600000101010101" charset="-127"/>
            </a:rPr>
            <a:t>01</a:t>
          </a:r>
        </a:p>
      </dgm:t>
    </dgm:pt>
    <dgm:pt modelId="{10174A01-8D8F-4F8A-B390-EE000EA8BBAF}" type="parTrans" cxnId="{23A47745-7F68-4BF0-B981-BCCAE42C1B91}">
      <dgm:prSet/>
      <dgm:spPr/>
      <dgm:t>
        <a:bodyPr/>
        <a:lstStyle/>
        <a:p>
          <a:pPr latinLnBrk="1"/>
          <a:endParaRPr lang="ko-KR" altLang="en-US"/>
        </a:p>
      </dgm:t>
    </dgm:pt>
    <dgm:pt modelId="{1D237146-C5B0-455C-AFE8-9E6B52B884EA}" type="sibTrans" cxnId="{23A47745-7F68-4BF0-B981-BCCAE42C1B91}">
      <dgm:prSet/>
      <dgm:spPr/>
      <dgm:t>
        <a:bodyPr/>
        <a:lstStyle/>
        <a:p>
          <a:pPr latinLnBrk="1"/>
          <a:endParaRPr lang="ko-KR" altLang="en-US"/>
        </a:p>
      </dgm:t>
    </dgm:pt>
    <dgm:pt modelId="{76FF0D80-2485-4784-B95A-9BD87929B242}">
      <dgm:prSet phldrT="[텍스트]" custT="1"/>
      <dgm:spPr>
        <a:solidFill>
          <a:srgbClr val="A9002D"/>
        </a:solidFill>
        <a:ln>
          <a:noFill/>
        </a:ln>
      </dgm:spPr>
      <dgm:t>
        <a:bodyPr/>
        <a:lstStyle/>
        <a:p>
          <a:pPr latinLnBrk="1"/>
          <a:r>
            <a:rPr lang="en-US" altLang="ko-KR" sz="3800" dirty="0">
              <a:latin typeface="Pretendard Bold" panose="020B0600000101010101" charset="-127"/>
              <a:ea typeface="Pretendard Bold" panose="020B0600000101010101" charset="-127"/>
            </a:rPr>
            <a:t>Step</a:t>
          </a:r>
          <a:br>
            <a:rPr lang="en-US" altLang="ko-KR" sz="3800" dirty="0">
              <a:latin typeface="Pretendard Bold" panose="020B0600000101010101" charset="-127"/>
              <a:ea typeface="Pretendard Bold" panose="020B0600000101010101" charset="-127"/>
            </a:rPr>
          </a:br>
          <a:r>
            <a:rPr lang="en-US" altLang="ko-KR" sz="3800" dirty="0">
              <a:latin typeface="Pretendard Bold" panose="020B0600000101010101" charset="-127"/>
              <a:ea typeface="Pretendard Bold" panose="020B0600000101010101" charset="-127"/>
            </a:rPr>
            <a:t>02</a:t>
          </a:r>
        </a:p>
      </dgm:t>
    </dgm:pt>
    <dgm:pt modelId="{6BC8E38D-671A-495B-B3BB-849CF5E5926E}" type="parTrans" cxnId="{A30BC076-3E50-43AF-8A71-0A33D50CB72F}">
      <dgm:prSet/>
      <dgm:spPr/>
      <dgm:t>
        <a:bodyPr/>
        <a:lstStyle/>
        <a:p>
          <a:pPr latinLnBrk="1"/>
          <a:endParaRPr lang="ko-KR" altLang="en-US"/>
        </a:p>
      </dgm:t>
    </dgm:pt>
    <dgm:pt modelId="{49FBADF8-143B-4660-909A-BF6372D553B9}" type="sibTrans" cxnId="{A30BC076-3E50-43AF-8A71-0A33D50CB72F}">
      <dgm:prSet/>
      <dgm:spPr/>
      <dgm:t>
        <a:bodyPr/>
        <a:lstStyle/>
        <a:p>
          <a:pPr latinLnBrk="1"/>
          <a:endParaRPr lang="ko-KR" altLang="en-US"/>
        </a:p>
      </dgm:t>
    </dgm:pt>
    <dgm:pt modelId="{5F6A8E38-CA28-49DD-A687-DE756107E5EC}">
      <dgm:prSet phldrT="[텍스트]" custT="1"/>
      <dgm:spPr>
        <a:solidFill>
          <a:srgbClr val="5D002C"/>
        </a:solidFill>
        <a:ln>
          <a:noFill/>
        </a:ln>
      </dgm:spPr>
      <dgm:t>
        <a:bodyPr/>
        <a:lstStyle/>
        <a:p>
          <a:pPr latinLnBrk="1"/>
          <a:r>
            <a:rPr lang="en-US" altLang="ko-KR" sz="3800" dirty="0">
              <a:latin typeface="Pretendard Bold" panose="020B0600000101010101" charset="-127"/>
              <a:ea typeface="Pretendard Bold" panose="020B0600000101010101" charset="-127"/>
            </a:rPr>
            <a:t>Step</a:t>
          </a:r>
          <a:br>
            <a:rPr lang="en-US" altLang="ko-KR" sz="3800" dirty="0">
              <a:latin typeface="Pretendard Bold" panose="020B0600000101010101" charset="-127"/>
              <a:ea typeface="Pretendard Bold" panose="020B0600000101010101" charset="-127"/>
            </a:rPr>
          </a:br>
          <a:r>
            <a:rPr lang="en-US" altLang="ko-KR" sz="3800" dirty="0">
              <a:latin typeface="Pretendard Bold" panose="020B0600000101010101" charset="-127"/>
              <a:ea typeface="Pretendard Bold" panose="020B0600000101010101" charset="-127"/>
            </a:rPr>
            <a:t>03</a:t>
          </a:r>
        </a:p>
      </dgm:t>
    </dgm:pt>
    <dgm:pt modelId="{B8A13CF2-50E3-4936-A888-6860BE52764F}" type="parTrans" cxnId="{DE9515B4-857B-4F61-BB2A-54C10D3C908A}">
      <dgm:prSet/>
      <dgm:spPr/>
      <dgm:t>
        <a:bodyPr/>
        <a:lstStyle/>
        <a:p>
          <a:pPr latinLnBrk="1"/>
          <a:endParaRPr lang="ko-KR" altLang="en-US"/>
        </a:p>
      </dgm:t>
    </dgm:pt>
    <dgm:pt modelId="{4861BD63-40B9-46D6-AA23-E0A3F85D88FC}" type="sibTrans" cxnId="{DE9515B4-857B-4F61-BB2A-54C10D3C908A}">
      <dgm:prSet/>
      <dgm:spPr/>
      <dgm:t>
        <a:bodyPr/>
        <a:lstStyle/>
        <a:p>
          <a:pPr latinLnBrk="1"/>
          <a:endParaRPr lang="ko-KR" altLang="en-US"/>
        </a:p>
      </dgm:t>
    </dgm:pt>
    <dgm:pt modelId="{418577A9-6F54-4F7D-B6C4-A4052FBC24EE}">
      <dgm:prSet phldrT="[텍스트]" custT="1"/>
      <dgm:spPr>
        <a:solidFill>
          <a:srgbClr val="2E012D"/>
        </a:solidFill>
        <a:ln>
          <a:noFill/>
        </a:ln>
      </dgm:spPr>
      <dgm:t>
        <a:bodyPr/>
        <a:lstStyle/>
        <a:p>
          <a:pPr latinLnBrk="1"/>
          <a:r>
            <a:rPr lang="en-US" altLang="ko-KR" sz="3800" dirty="0">
              <a:latin typeface="Pretendard Bold" panose="020B0600000101010101" charset="-127"/>
              <a:ea typeface="Pretendard Bold" panose="020B0600000101010101" charset="-127"/>
            </a:rPr>
            <a:t>Step</a:t>
          </a:r>
          <a:br>
            <a:rPr lang="en-US" altLang="ko-KR" sz="3800" dirty="0">
              <a:latin typeface="Pretendard Bold" panose="020B0600000101010101" charset="-127"/>
              <a:ea typeface="Pretendard Bold" panose="020B0600000101010101" charset="-127"/>
            </a:rPr>
          </a:br>
          <a:r>
            <a:rPr lang="en-US" altLang="ko-KR" sz="3800" dirty="0">
              <a:latin typeface="Pretendard Bold" panose="020B0600000101010101" charset="-127"/>
              <a:ea typeface="Pretendard Bold" panose="020B0600000101010101" charset="-127"/>
            </a:rPr>
            <a:t>04</a:t>
          </a:r>
          <a:endParaRPr lang="ko-KR" altLang="en-US" sz="3800" dirty="0">
            <a:latin typeface="Pretendard Bold" panose="020B0600000101010101" charset="-127"/>
            <a:ea typeface="Pretendard Bold" panose="020B0600000101010101" charset="-127"/>
          </a:endParaRPr>
        </a:p>
      </dgm:t>
    </dgm:pt>
    <dgm:pt modelId="{A961BB87-1A04-48DE-B056-C2CCABEC5442}" type="parTrans" cxnId="{122C8609-C113-4538-812B-2950A9574AFF}">
      <dgm:prSet/>
      <dgm:spPr/>
      <dgm:t>
        <a:bodyPr/>
        <a:lstStyle/>
        <a:p>
          <a:pPr latinLnBrk="1"/>
          <a:endParaRPr lang="ko-KR" altLang="en-US"/>
        </a:p>
      </dgm:t>
    </dgm:pt>
    <dgm:pt modelId="{2A8C65AC-A06F-42DD-AF3F-C5D0093A6914}" type="sibTrans" cxnId="{122C8609-C113-4538-812B-2950A9574AFF}">
      <dgm:prSet/>
      <dgm:spPr/>
      <dgm:t>
        <a:bodyPr/>
        <a:lstStyle/>
        <a:p>
          <a:pPr latinLnBrk="1"/>
          <a:endParaRPr lang="ko-KR" altLang="en-US"/>
        </a:p>
      </dgm:t>
    </dgm:pt>
    <dgm:pt modelId="{85AF29FA-AA1A-4443-BBE9-98C4D5822BEF}" type="pres">
      <dgm:prSet presAssocID="{7F3379B4-393C-4243-9441-245A5D336C89}" presName="Name0" presStyleCnt="0">
        <dgm:presLayoutVars>
          <dgm:dir/>
          <dgm:resizeHandles val="exact"/>
        </dgm:presLayoutVars>
      </dgm:prSet>
      <dgm:spPr/>
    </dgm:pt>
    <dgm:pt modelId="{D236B25A-9EB8-4B00-83C9-6E914130D016}" type="pres">
      <dgm:prSet presAssocID="{42A67086-EAF5-42F7-BBBF-27AF2D61AD96}" presName="parTxOnly" presStyleLbl="node1" presStyleIdx="0" presStyleCnt="4">
        <dgm:presLayoutVars>
          <dgm:bulletEnabled val="1"/>
        </dgm:presLayoutVars>
      </dgm:prSet>
      <dgm:spPr/>
    </dgm:pt>
    <dgm:pt modelId="{8F2B11B5-DC2F-434D-8F74-9D462057D781}" type="pres">
      <dgm:prSet presAssocID="{1D237146-C5B0-455C-AFE8-9E6B52B884EA}" presName="parSpace" presStyleCnt="0"/>
      <dgm:spPr/>
    </dgm:pt>
    <dgm:pt modelId="{A95FA415-552C-429E-A6DD-0DDF2E839B0A}" type="pres">
      <dgm:prSet presAssocID="{76FF0D80-2485-4784-B95A-9BD87929B242}" presName="parTxOnly" presStyleLbl="node1" presStyleIdx="1" presStyleCnt="4">
        <dgm:presLayoutVars>
          <dgm:bulletEnabled val="1"/>
        </dgm:presLayoutVars>
      </dgm:prSet>
      <dgm:spPr/>
    </dgm:pt>
    <dgm:pt modelId="{7C33B143-46FF-449B-9425-F851E874E1A0}" type="pres">
      <dgm:prSet presAssocID="{49FBADF8-143B-4660-909A-BF6372D553B9}" presName="parSpace" presStyleCnt="0"/>
      <dgm:spPr/>
    </dgm:pt>
    <dgm:pt modelId="{48E41F21-26E6-44D0-8C1B-BA268DF9F795}" type="pres">
      <dgm:prSet presAssocID="{5F6A8E38-CA28-49DD-A687-DE756107E5EC}" presName="parTxOnly" presStyleLbl="node1" presStyleIdx="2" presStyleCnt="4">
        <dgm:presLayoutVars>
          <dgm:bulletEnabled val="1"/>
        </dgm:presLayoutVars>
      </dgm:prSet>
      <dgm:spPr/>
    </dgm:pt>
    <dgm:pt modelId="{031F6B46-969B-4A25-8245-26BFDC212875}" type="pres">
      <dgm:prSet presAssocID="{4861BD63-40B9-46D6-AA23-E0A3F85D88FC}" presName="parSpace" presStyleCnt="0"/>
      <dgm:spPr/>
    </dgm:pt>
    <dgm:pt modelId="{29C81A08-EA44-463A-B9BC-65D70BD45723}" type="pres">
      <dgm:prSet presAssocID="{418577A9-6F54-4F7D-B6C4-A4052FBC24EE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122C8609-C113-4538-812B-2950A9574AFF}" srcId="{7F3379B4-393C-4243-9441-245A5D336C89}" destId="{418577A9-6F54-4F7D-B6C4-A4052FBC24EE}" srcOrd="3" destOrd="0" parTransId="{A961BB87-1A04-48DE-B056-C2CCABEC5442}" sibTransId="{2A8C65AC-A06F-42DD-AF3F-C5D0093A6914}"/>
    <dgm:cxn modelId="{23A47745-7F68-4BF0-B981-BCCAE42C1B91}" srcId="{7F3379B4-393C-4243-9441-245A5D336C89}" destId="{42A67086-EAF5-42F7-BBBF-27AF2D61AD96}" srcOrd="0" destOrd="0" parTransId="{10174A01-8D8F-4F8A-B390-EE000EA8BBAF}" sibTransId="{1D237146-C5B0-455C-AFE8-9E6B52B884EA}"/>
    <dgm:cxn modelId="{D4C97E54-B7D9-4097-83B3-F3559DE51FBB}" type="presOf" srcId="{418577A9-6F54-4F7D-B6C4-A4052FBC24EE}" destId="{29C81A08-EA44-463A-B9BC-65D70BD45723}" srcOrd="0" destOrd="0" presId="urn:microsoft.com/office/officeart/2005/8/layout/hChevron3"/>
    <dgm:cxn modelId="{A30BC076-3E50-43AF-8A71-0A33D50CB72F}" srcId="{7F3379B4-393C-4243-9441-245A5D336C89}" destId="{76FF0D80-2485-4784-B95A-9BD87929B242}" srcOrd="1" destOrd="0" parTransId="{6BC8E38D-671A-495B-B3BB-849CF5E5926E}" sibTransId="{49FBADF8-143B-4660-909A-BF6372D553B9}"/>
    <dgm:cxn modelId="{3D9ECF76-E4BF-4AA1-A5D1-74F7EE0DDE42}" type="presOf" srcId="{76FF0D80-2485-4784-B95A-9BD87929B242}" destId="{A95FA415-552C-429E-A6DD-0DDF2E839B0A}" srcOrd="0" destOrd="0" presId="urn:microsoft.com/office/officeart/2005/8/layout/hChevron3"/>
    <dgm:cxn modelId="{48B9467B-2EB9-4CE6-BF53-D51A11746C22}" type="presOf" srcId="{5F6A8E38-CA28-49DD-A687-DE756107E5EC}" destId="{48E41F21-26E6-44D0-8C1B-BA268DF9F795}" srcOrd="0" destOrd="0" presId="urn:microsoft.com/office/officeart/2005/8/layout/hChevron3"/>
    <dgm:cxn modelId="{F7870294-55F1-4CD3-A9F8-F73D534C0FE0}" type="presOf" srcId="{42A67086-EAF5-42F7-BBBF-27AF2D61AD96}" destId="{D236B25A-9EB8-4B00-83C9-6E914130D016}" srcOrd="0" destOrd="0" presId="urn:microsoft.com/office/officeart/2005/8/layout/hChevron3"/>
    <dgm:cxn modelId="{33EB6AA9-9754-4CBA-9AD1-5D9A05FC6BD8}" type="presOf" srcId="{7F3379B4-393C-4243-9441-245A5D336C89}" destId="{85AF29FA-AA1A-4443-BBE9-98C4D5822BEF}" srcOrd="0" destOrd="0" presId="urn:microsoft.com/office/officeart/2005/8/layout/hChevron3"/>
    <dgm:cxn modelId="{DE9515B4-857B-4F61-BB2A-54C10D3C908A}" srcId="{7F3379B4-393C-4243-9441-245A5D336C89}" destId="{5F6A8E38-CA28-49DD-A687-DE756107E5EC}" srcOrd="2" destOrd="0" parTransId="{B8A13CF2-50E3-4936-A888-6860BE52764F}" sibTransId="{4861BD63-40B9-46D6-AA23-E0A3F85D88FC}"/>
    <dgm:cxn modelId="{7C14170A-DC8F-4E6C-8AE9-A672779A4D87}" type="presParOf" srcId="{85AF29FA-AA1A-4443-BBE9-98C4D5822BEF}" destId="{D236B25A-9EB8-4B00-83C9-6E914130D016}" srcOrd="0" destOrd="0" presId="urn:microsoft.com/office/officeart/2005/8/layout/hChevron3"/>
    <dgm:cxn modelId="{C7F9A2CE-CD36-4FE7-8BD1-870FC7EF8F5F}" type="presParOf" srcId="{85AF29FA-AA1A-4443-BBE9-98C4D5822BEF}" destId="{8F2B11B5-DC2F-434D-8F74-9D462057D781}" srcOrd="1" destOrd="0" presId="urn:microsoft.com/office/officeart/2005/8/layout/hChevron3"/>
    <dgm:cxn modelId="{D16DBC53-48B3-4109-989D-B29D57EC1C82}" type="presParOf" srcId="{85AF29FA-AA1A-4443-BBE9-98C4D5822BEF}" destId="{A95FA415-552C-429E-A6DD-0DDF2E839B0A}" srcOrd="2" destOrd="0" presId="urn:microsoft.com/office/officeart/2005/8/layout/hChevron3"/>
    <dgm:cxn modelId="{4CDFF1BD-7D69-4C7F-97BC-DA17E398535D}" type="presParOf" srcId="{85AF29FA-AA1A-4443-BBE9-98C4D5822BEF}" destId="{7C33B143-46FF-449B-9425-F851E874E1A0}" srcOrd="3" destOrd="0" presId="urn:microsoft.com/office/officeart/2005/8/layout/hChevron3"/>
    <dgm:cxn modelId="{851C0A23-5951-47D1-AA62-756D34D793AC}" type="presParOf" srcId="{85AF29FA-AA1A-4443-BBE9-98C4D5822BEF}" destId="{48E41F21-26E6-44D0-8C1B-BA268DF9F795}" srcOrd="4" destOrd="0" presId="urn:microsoft.com/office/officeart/2005/8/layout/hChevron3"/>
    <dgm:cxn modelId="{1DB426B1-9549-4D70-AB63-C252E5653A28}" type="presParOf" srcId="{85AF29FA-AA1A-4443-BBE9-98C4D5822BEF}" destId="{031F6B46-969B-4A25-8245-26BFDC212875}" srcOrd="5" destOrd="0" presId="urn:microsoft.com/office/officeart/2005/8/layout/hChevron3"/>
    <dgm:cxn modelId="{975AC682-F966-4566-8E33-F9F44FA6B68A}" type="presParOf" srcId="{85AF29FA-AA1A-4443-BBE9-98C4D5822BEF}" destId="{29C81A08-EA44-463A-B9BC-65D70BD45723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6B25A-9EB8-4B00-83C9-6E914130D016}">
      <dsp:nvSpPr>
        <dsp:cNvPr id="0" name=""/>
        <dsp:cNvSpPr/>
      </dsp:nvSpPr>
      <dsp:spPr>
        <a:xfrm>
          <a:off x="4541" y="4556046"/>
          <a:ext cx="4556521" cy="1822608"/>
        </a:xfrm>
        <a:prstGeom prst="homePlate">
          <a:avLst/>
        </a:prstGeom>
        <a:solidFill>
          <a:srgbClr val="F41F2D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692" tIns="101346" rIns="50673" bIns="101346" numCol="1" spcCol="1270" anchor="ctr" anchorCtr="0">
          <a:noAutofit/>
        </a:bodyPr>
        <a:lstStyle/>
        <a:p>
          <a:pPr marL="0" lvl="0" indent="0" algn="ctr" defTabSz="1689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800" kern="1200" dirty="0">
              <a:latin typeface="Pretendard Bold" panose="020B0600000101010101" charset="-127"/>
              <a:ea typeface="Pretendard Bold" panose="020B0600000101010101" charset="-127"/>
            </a:rPr>
            <a:t>Step</a:t>
          </a:r>
          <a:br>
            <a:rPr lang="en-US" altLang="ko-KR" sz="3800" kern="1200" dirty="0">
              <a:latin typeface="Pretendard Bold" panose="020B0600000101010101" charset="-127"/>
              <a:ea typeface="Pretendard Bold" panose="020B0600000101010101" charset="-127"/>
            </a:rPr>
          </a:br>
          <a:r>
            <a:rPr lang="en-US" altLang="ko-KR" sz="3800" kern="1200" dirty="0">
              <a:latin typeface="Pretendard Bold" panose="020B0600000101010101" charset="-127"/>
              <a:ea typeface="Pretendard Bold" panose="020B0600000101010101" charset="-127"/>
            </a:rPr>
            <a:t>01</a:t>
          </a:r>
        </a:p>
      </dsp:txBody>
      <dsp:txXfrm>
        <a:off x="4541" y="4556046"/>
        <a:ext cx="4100869" cy="1822608"/>
      </dsp:txXfrm>
    </dsp:sp>
    <dsp:sp modelId="{A95FA415-552C-429E-A6DD-0DDF2E839B0A}">
      <dsp:nvSpPr>
        <dsp:cNvPr id="0" name=""/>
        <dsp:cNvSpPr/>
      </dsp:nvSpPr>
      <dsp:spPr>
        <a:xfrm>
          <a:off x="3649758" y="4556046"/>
          <a:ext cx="4556521" cy="1822608"/>
        </a:xfrm>
        <a:prstGeom prst="chevron">
          <a:avLst/>
        </a:prstGeom>
        <a:solidFill>
          <a:srgbClr val="A9002D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101346" rIns="50673" bIns="101346" numCol="1" spcCol="1270" anchor="ctr" anchorCtr="0">
          <a:noAutofit/>
        </a:bodyPr>
        <a:lstStyle/>
        <a:p>
          <a:pPr marL="0" lvl="0" indent="0" algn="ctr" defTabSz="1689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800" kern="1200" dirty="0">
              <a:latin typeface="Pretendard Bold" panose="020B0600000101010101" charset="-127"/>
              <a:ea typeface="Pretendard Bold" panose="020B0600000101010101" charset="-127"/>
            </a:rPr>
            <a:t>Step</a:t>
          </a:r>
          <a:br>
            <a:rPr lang="en-US" altLang="ko-KR" sz="3800" kern="1200" dirty="0">
              <a:latin typeface="Pretendard Bold" panose="020B0600000101010101" charset="-127"/>
              <a:ea typeface="Pretendard Bold" panose="020B0600000101010101" charset="-127"/>
            </a:rPr>
          </a:br>
          <a:r>
            <a:rPr lang="en-US" altLang="ko-KR" sz="3800" kern="1200" dirty="0">
              <a:latin typeface="Pretendard Bold" panose="020B0600000101010101" charset="-127"/>
              <a:ea typeface="Pretendard Bold" panose="020B0600000101010101" charset="-127"/>
            </a:rPr>
            <a:t>02</a:t>
          </a:r>
        </a:p>
      </dsp:txBody>
      <dsp:txXfrm>
        <a:off x="4561062" y="4556046"/>
        <a:ext cx="2733913" cy="1822608"/>
      </dsp:txXfrm>
    </dsp:sp>
    <dsp:sp modelId="{48E41F21-26E6-44D0-8C1B-BA268DF9F795}">
      <dsp:nvSpPr>
        <dsp:cNvPr id="0" name=""/>
        <dsp:cNvSpPr/>
      </dsp:nvSpPr>
      <dsp:spPr>
        <a:xfrm>
          <a:off x="7294976" y="4556046"/>
          <a:ext cx="4556521" cy="1822608"/>
        </a:xfrm>
        <a:prstGeom prst="chevron">
          <a:avLst/>
        </a:prstGeom>
        <a:solidFill>
          <a:srgbClr val="5D002C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101346" rIns="50673" bIns="101346" numCol="1" spcCol="1270" anchor="ctr" anchorCtr="0">
          <a:noAutofit/>
        </a:bodyPr>
        <a:lstStyle/>
        <a:p>
          <a:pPr marL="0" lvl="0" indent="0" algn="ctr" defTabSz="1689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800" kern="1200" dirty="0">
              <a:latin typeface="Pretendard Bold" panose="020B0600000101010101" charset="-127"/>
              <a:ea typeface="Pretendard Bold" panose="020B0600000101010101" charset="-127"/>
            </a:rPr>
            <a:t>Step</a:t>
          </a:r>
          <a:br>
            <a:rPr lang="en-US" altLang="ko-KR" sz="3800" kern="1200" dirty="0">
              <a:latin typeface="Pretendard Bold" panose="020B0600000101010101" charset="-127"/>
              <a:ea typeface="Pretendard Bold" panose="020B0600000101010101" charset="-127"/>
            </a:rPr>
          </a:br>
          <a:r>
            <a:rPr lang="en-US" altLang="ko-KR" sz="3800" kern="1200" dirty="0">
              <a:latin typeface="Pretendard Bold" panose="020B0600000101010101" charset="-127"/>
              <a:ea typeface="Pretendard Bold" panose="020B0600000101010101" charset="-127"/>
            </a:rPr>
            <a:t>03</a:t>
          </a:r>
        </a:p>
      </dsp:txBody>
      <dsp:txXfrm>
        <a:off x="8206280" y="4556046"/>
        <a:ext cx="2733913" cy="1822608"/>
      </dsp:txXfrm>
    </dsp:sp>
    <dsp:sp modelId="{29C81A08-EA44-463A-B9BC-65D70BD45723}">
      <dsp:nvSpPr>
        <dsp:cNvPr id="0" name=""/>
        <dsp:cNvSpPr/>
      </dsp:nvSpPr>
      <dsp:spPr>
        <a:xfrm>
          <a:off x="10940193" y="4556046"/>
          <a:ext cx="4556521" cy="1822608"/>
        </a:xfrm>
        <a:prstGeom prst="chevron">
          <a:avLst/>
        </a:prstGeom>
        <a:solidFill>
          <a:srgbClr val="2E012D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101346" rIns="50673" bIns="101346" numCol="1" spcCol="1270" anchor="ctr" anchorCtr="0">
          <a:noAutofit/>
        </a:bodyPr>
        <a:lstStyle/>
        <a:p>
          <a:pPr marL="0" lvl="0" indent="0" algn="ctr" defTabSz="1689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800" kern="1200" dirty="0">
              <a:latin typeface="Pretendard Bold" panose="020B0600000101010101" charset="-127"/>
              <a:ea typeface="Pretendard Bold" panose="020B0600000101010101" charset="-127"/>
            </a:rPr>
            <a:t>Step</a:t>
          </a:r>
          <a:br>
            <a:rPr lang="en-US" altLang="ko-KR" sz="3800" kern="1200" dirty="0">
              <a:latin typeface="Pretendard Bold" panose="020B0600000101010101" charset="-127"/>
              <a:ea typeface="Pretendard Bold" panose="020B0600000101010101" charset="-127"/>
            </a:rPr>
          </a:br>
          <a:r>
            <a:rPr lang="en-US" altLang="ko-KR" sz="3800" kern="1200" dirty="0">
              <a:latin typeface="Pretendard Bold" panose="020B0600000101010101" charset="-127"/>
              <a:ea typeface="Pretendard Bold" panose="020B0600000101010101" charset="-127"/>
            </a:rPr>
            <a:t>04</a:t>
          </a:r>
          <a:endParaRPr lang="ko-KR" altLang="en-US" sz="3800" kern="1200" dirty="0">
            <a:latin typeface="Pretendard Bold" panose="020B0600000101010101" charset="-127"/>
            <a:ea typeface="Pretendard Bold" panose="020B0600000101010101" charset="-127"/>
          </a:endParaRPr>
        </a:p>
      </dsp:txBody>
      <dsp:txXfrm>
        <a:off x="11851497" y="4556046"/>
        <a:ext cx="2733913" cy="18226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5F667-170A-49DB-A99E-7FDA1C944E4C}" type="datetimeFigureOut">
              <a:rPr lang="ko-KR" altLang="en-US" smtClean="0"/>
              <a:t>2025-12-24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9857D-C3E1-47E7-874B-774C13A9D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6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정보 및 업무 분담 내역 작성하기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9857D-C3E1-47E7-874B-774C13A9D57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608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추천 알고리즘에 대한 기술적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9857D-C3E1-47E7-874B-774C13A9D57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614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 배경과 의도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9857D-C3E1-47E7-874B-774C13A9D57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650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인증 및 권한 관리</a:t>
            </a:r>
            <a:r>
              <a:rPr lang="en-US" altLang="ko-KR" dirty="0"/>
              <a:t> (</a:t>
            </a:r>
            <a:r>
              <a:rPr lang="ko-KR" altLang="en-US" dirty="0"/>
              <a:t>로그인</a:t>
            </a:r>
            <a:r>
              <a:rPr lang="en-US" altLang="ko-KR" dirty="0"/>
              <a:t>,</a:t>
            </a:r>
            <a:r>
              <a:rPr lang="ko-KR" altLang="en-US" dirty="0"/>
              <a:t>로그아웃</a:t>
            </a:r>
            <a:r>
              <a:rPr lang="en-US" altLang="ko-KR" dirty="0"/>
              <a:t>,</a:t>
            </a:r>
            <a:r>
              <a:rPr lang="ko-KR" altLang="en-US" dirty="0"/>
              <a:t>회원가입</a:t>
            </a:r>
            <a:r>
              <a:rPr lang="en-US" altLang="ko-KR" dirty="0"/>
              <a:t>,</a:t>
            </a:r>
            <a:r>
              <a:rPr lang="ko-KR" altLang="en-US" dirty="0"/>
              <a:t>회원탈퇴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영화 목록 조회 </a:t>
            </a:r>
            <a:r>
              <a:rPr lang="en-US" altLang="ko-KR" dirty="0"/>
              <a:t>(</a:t>
            </a:r>
            <a:r>
              <a:rPr lang="ko-KR" altLang="en-US" dirty="0"/>
              <a:t>지금 뜨는 콘텐츠</a:t>
            </a:r>
            <a:r>
              <a:rPr lang="en-US" altLang="ko-KR" dirty="0"/>
              <a:t>, </a:t>
            </a:r>
            <a:r>
              <a:rPr lang="ko-KR" altLang="en-US" dirty="0"/>
              <a:t>장르별 영화 리스트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영화 추천 기능 </a:t>
            </a:r>
            <a:r>
              <a:rPr lang="en-US" altLang="ko-KR" dirty="0"/>
              <a:t>(</a:t>
            </a:r>
            <a:r>
              <a:rPr lang="ko-KR" altLang="en-US" dirty="0"/>
              <a:t>줄거리 기반 추천</a:t>
            </a:r>
            <a:r>
              <a:rPr lang="en-US" altLang="ko-KR" dirty="0"/>
              <a:t>, </a:t>
            </a:r>
            <a:r>
              <a:rPr lang="ko-KR" altLang="en-US" dirty="0"/>
              <a:t>인물 기반 추천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커뮤니티 </a:t>
            </a:r>
            <a:r>
              <a:rPr lang="en-US" altLang="ko-KR" dirty="0"/>
              <a:t>(</a:t>
            </a:r>
            <a:r>
              <a:rPr lang="ko-KR" altLang="en-US" dirty="0"/>
              <a:t>영화 리뷰</a:t>
            </a:r>
            <a:r>
              <a:rPr lang="en-US" altLang="ko-KR" dirty="0"/>
              <a:t>, </a:t>
            </a:r>
            <a:r>
              <a:rPr lang="ko-KR" altLang="en-US" dirty="0"/>
              <a:t>좋아요</a:t>
            </a:r>
            <a:r>
              <a:rPr lang="en-US" altLang="ko-KR" dirty="0"/>
              <a:t>, </a:t>
            </a:r>
            <a:r>
              <a:rPr lang="ko-KR" altLang="en-US" dirty="0"/>
              <a:t>프로필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닉네임 추천 기능 </a:t>
            </a:r>
            <a:r>
              <a:rPr lang="en-US" altLang="ko-KR" dirty="0"/>
              <a:t>(AI</a:t>
            </a:r>
            <a:r>
              <a:rPr lang="ko-KR" altLang="en-US" dirty="0"/>
              <a:t>활용하여 추천 받는 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9857D-C3E1-47E7-874B-774C13A9D57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836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추천 알고리즘에 대한 기술적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9857D-C3E1-47E7-874B-774C13A9D57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914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추천 알고리즘에 대한 기술적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9857D-C3E1-47E7-874B-774C13A9D57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676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9857D-C3E1-47E7-874B-774C13A9D57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953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Challenges</a:t>
            </a:r>
          </a:p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1-1. </a:t>
            </a:r>
            <a:r>
              <a:rPr lang="en-US" altLang="ko-KR" dirty="0" err="1"/>
              <a:t>kaggle</a:t>
            </a:r>
            <a:r>
              <a:rPr lang="ko-KR" altLang="en-US" dirty="0"/>
              <a:t>에서 </a:t>
            </a:r>
            <a:r>
              <a:rPr lang="en-US" altLang="ko-KR" dirty="0"/>
              <a:t>TMDB 1M </a:t>
            </a:r>
            <a:r>
              <a:rPr lang="ko-KR" altLang="en-US" dirty="0"/>
              <a:t>데이터 다운로드 후 </a:t>
            </a:r>
            <a:r>
              <a:rPr lang="ko-KR" altLang="en-US" dirty="0" err="1"/>
              <a:t>전처리</a:t>
            </a:r>
            <a:endParaRPr lang="ko-KR" altLang="en-US" dirty="0"/>
          </a:p>
          <a:p>
            <a:r>
              <a:rPr lang="ko-KR" altLang="en-US" dirty="0"/>
              <a:t>		문제점</a:t>
            </a:r>
            <a:r>
              <a:rPr lang="en-US" altLang="ko-KR" dirty="0"/>
              <a:t>: </a:t>
            </a:r>
            <a:r>
              <a:rPr lang="ko-KR" altLang="en-US" dirty="0"/>
              <a:t>데이터가 영어 </a:t>
            </a:r>
            <a:r>
              <a:rPr lang="en-US" altLang="ko-KR" dirty="0"/>
              <a:t>or </a:t>
            </a:r>
            <a:r>
              <a:rPr lang="ko-KR" altLang="en-US" dirty="0"/>
              <a:t>아랍어</a:t>
            </a:r>
            <a:r>
              <a:rPr lang="en-US" altLang="ko-KR" dirty="0"/>
              <a:t>, </a:t>
            </a:r>
            <a:r>
              <a:rPr lang="ko-KR" altLang="en-US" dirty="0"/>
              <a:t>한자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1-2. TMDB API</a:t>
            </a:r>
            <a:r>
              <a:rPr lang="ko-KR" altLang="en-US" dirty="0"/>
              <a:t>로 데이터 호출 </a:t>
            </a:r>
            <a:r>
              <a:rPr lang="en-US" altLang="ko-KR" dirty="0"/>
              <a:t>- 1000 -&gt; 3000</a:t>
            </a:r>
          </a:p>
          <a:p>
            <a:r>
              <a:rPr lang="en-US" altLang="ko-KR" dirty="0"/>
              <a:t>		</a:t>
            </a:r>
            <a:r>
              <a:rPr lang="ko-KR" altLang="en-US" dirty="0"/>
              <a:t>개선사항</a:t>
            </a:r>
            <a:r>
              <a:rPr lang="en-US" altLang="ko-KR" dirty="0"/>
              <a:t>: </a:t>
            </a:r>
            <a:r>
              <a:rPr lang="ko-KR" altLang="en-US" dirty="0"/>
              <a:t>한글 데이터 확보</a:t>
            </a:r>
          </a:p>
          <a:p>
            <a:r>
              <a:rPr lang="ko-KR" altLang="en-US" dirty="0"/>
              <a:t>		문제점</a:t>
            </a:r>
            <a:r>
              <a:rPr lang="en-US" altLang="ko-KR" dirty="0"/>
              <a:t>: </a:t>
            </a:r>
            <a:r>
              <a:rPr lang="ko-KR" altLang="en-US" dirty="0"/>
              <a:t>줄거리가 비어 있는 영화와 </a:t>
            </a:r>
            <a:r>
              <a:rPr lang="en-US" altLang="ko-KR" dirty="0"/>
              <a:t>poster path</a:t>
            </a:r>
            <a:r>
              <a:rPr lang="ko-KR" altLang="en-US" dirty="0"/>
              <a:t>가 </a:t>
            </a:r>
            <a:r>
              <a:rPr lang="en-US" altLang="ko-KR" dirty="0"/>
              <a:t>null</a:t>
            </a:r>
            <a:r>
              <a:rPr lang="ko-KR" altLang="en-US" dirty="0"/>
              <a:t>인 </a:t>
            </a:r>
            <a:r>
              <a:rPr lang="en-US" altLang="ko-KR" dirty="0"/>
              <a:t>data</a:t>
            </a:r>
            <a:r>
              <a:rPr lang="ko-KR" altLang="en-US" dirty="0"/>
              <a:t>가 존재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1-3. TMDB API</a:t>
            </a:r>
            <a:r>
              <a:rPr lang="ko-KR" altLang="en-US" dirty="0"/>
              <a:t>로 데이터 호출 </a:t>
            </a:r>
            <a:r>
              <a:rPr lang="en-US" altLang="ko-KR" dirty="0"/>
              <a:t>- </a:t>
            </a:r>
            <a:r>
              <a:rPr lang="ko-KR" altLang="en-US" dirty="0"/>
              <a:t>수량 증가</a:t>
            </a:r>
            <a:r>
              <a:rPr lang="en-US" altLang="ko-KR" dirty="0"/>
              <a:t>(6000))</a:t>
            </a:r>
          </a:p>
          <a:p>
            <a:r>
              <a:rPr lang="en-US" altLang="ko-KR" dirty="0"/>
              <a:t>		</a:t>
            </a:r>
            <a:r>
              <a:rPr lang="ko-KR" altLang="en-US" dirty="0"/>
              <a:t>개선사항</a:t>
            </a:r>
            <a:r>
              <a:rPr lang="en-US" altLang="ko-KR" dirty="0"/>
              <a:t>: </a:t>
            </a:r>
            <a:r>
              <a:rPr lang="ko-KR" altLang="en-US" dirty="0"/>
              <a:t>줄거리가 빈 문자열인 </a:t>
            </a:r>
            <a:r>
              <a:rPr lang="en-US" altLang="ko-KR" dirty="0"/>
              <a:t>data </a:t>
            </a:r>
            <a:r>
              <a:rPr lang="ko-KR" altLang="en-US" dirty="0"/>
              <a:t>와 </a:t>
            </a:r>
            <a:r>
              <a:rPr lang="en-US" altLang="ko-KR" dirty="0"/>
              <a:t>poster path</a:t>
            </a:r>
            <a:r>
              <a:rPr lang="ko-KR" altLang="en-US" dirty="0"/>
              <a:t>가 없는 </a:t>
            </a:r>
            <a:r>
              <a:rPr lang="en-US" altLang="ko-KR" dirty="0"/>
              <a:t>data </a:t>
            </a:r>
            <a:r>
              <a:rPr lang="ko-KR" altLang="en-US" dirty="0"/>
              <a:t>삭제 </a:t>
            </a:r>
            <a:r>
              <a:rPr lang="en-US" altLang="ko-KR" dirty="0"/>
              <a:t>-&gt; </a:t>
            </a:r>
            <a:r>
              <a:rPr lang="ko-KR" altLang="en-US" dirty="0"/>
              <a:t>충분한 수량 확보를 위해 초기 </a:t>
            </a:r>
            <a:r>
              <a:rPr lang="en-US" altLang="ko-KR" dirty="0"/>
              <a:t>6000</a:t>
            </a:r>
            <a:r>
              <a:rPr lang="ko-KR" altLang="en-US" dirty="0"/>
              <a:t>개 </a:t>
            </a:r>
            <a:r>
              <a:rPr lang="en-US" altLang="ko-KR" dirty="0"/>
              <a:t>data </a:t>
            </a:r>
            <a:r>
              <a:rPr lang="ko-KR" altLang="en-US" dirty="0"/>
              <a:t>확보</a:t>
            </a:r>
          </a:p>
          <a:p>
            <a:r>
              <a:rPr lang="ko-KR" altLang="en-US" dirty="0"/>
              <a:t>	결과</a:t>
            </a:r>
          </a:p>
          <a:p>
            <a:r>
              <a:rPr lang="ko-KR" altLang="en-US" dirty="0"/>
              <a:t>		약 </a:t>
            </a:r>
            <a:r>
              <a:rPr lang="en-US" altLang="ko-KR" dirty="0"/>
              <a:t>3700</a:t>
            </a:r>
            <a:r>
              <a:rPr lang="ko-KR" altLang="en-US" dirty="0"/>
              <a:t>개의 양질의 </a:t>
            </a:r>
            <a:r>
              <a:rPr lang="en-US" altLang="ko-KR" dirty="0"/>
              <a:t>data set </a:t>
            </a:r>
            <a:r>
              <a:rPr lang="ko-KR" altLang="en-US" dirty="0"/>
              <a:t>확보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9857D-C3E1-47E7-874B-774C13A9D57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185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배포</a:t>
            </a:r>
          </a:p>
          <a:p>
            <a:r>
              <a:rPr lang="en-US" altLang="ko-KR" dirty="0"/>
              <a:t>2. 1</a:t>
            </a:r>
            <a:r>
              <a:rPr lang="ko-KR" altLang="en-US" dirty="0"/>
              <a:t>달 단위로 최신 영화 데이터 업데이트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추천 알고리즘 개선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프로필 이미지 생성기능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9857D-C3E1-47E7-874B-774C13A9D57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800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9857D-C3E1-47E7-874B-774C13A9D57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839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3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5" Type="http://schemas.openxmlformats.org/officeDocument/2006/relationships/image" Target="../media/image61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44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3.png"/><Relationship Id="rId21" Type="http://schemas.openxmlformats.org/officeDocument/2006/relationships/image" Target="../media/image38.svg"/><Relationship Id="rId7" Type="http://schemas.openxmlformats.org/officeDocument/2006/relationships/image" Target="../media/image18.pn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5" Type="http://schemas.openxmlformats.org/officeDocument/2006/relationships/image" Target="../media/image42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16.png"/><Relationship Id="rId15" Type="http://schemas.openxmlformats.org/officeDocument/2006/relationships/image" Target="../media/image32.png"/><Relationship Id="rId23" Type="http://schemas.openxmlformats.org/officeDocument/2006/relationships/image" Target="../media/image40.sv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4" Type="http://schemas.openxmlformats.org/officeDocument/2006/relationships/image" Target="../media/image24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jpeg"/><Relationship Id="rId4" Type="http://schemas.openxmlformats.org/officeDocument/2006/relationships/image" Target="../media/image9.png"/><Relationship Id="rId9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10" Type="http://schemas.openxmlformats.org/officeDocument/2006/relationships/image" Target="../media/image52.jpeg"/><Relationship Id="rId4" Type="http://schemas.openxmlformats.org/officeDocument/2006/relationships/image" Target="../media/image9.png"/><Relationship Id="rId9" Type="http://schemas.openxmlformats.org/officeDocument/2006/relationships/image" Target="../media/image4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9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58.png"/><Relationship Id="rId3" Type="http://schemas.openxmlformats.org/officeDocument/2006/relationships/image" Target="../media/image56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44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9.png"/><Relationship Id="rId4" Type="http://schemas.openxmlformats.org/officeDocument/2006/relationships/diagramData" Target="../diagrams/data1.xml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7239000"/>
            <a:ext cx="24384000" cy="647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0800000">
            <a:off x="12700" y="0"/>
            <a:ext cx="24384000" cy="647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4900" y="393700"/>
            <a:ext cx="2552700" cy="86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30900" y="381000"/>
            <a:ext cx="2552700" cy="863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356100" y="3797300"/>
            <a:ext cx="15697200" cy="2819400"/>
          </a:xfrm>
          <a:prstGeom prst="rect">
            <a:avLst/>
          </a:prstGeom>
          <a:effectLst>
            <a:outerShdw blurRad="535318">
              <a:srgbClr val="000000">
                <a:alpha val="90000"/>
              </a:srgbClr>
            </a:outerShdw>
          </a:effectLst>
        </p:spPr>
        <p:txBody>
          <a:bodyPr lIns="0" tIns="108370" rIns="0" bIns="10837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8533" spc="-341" dirty="0">
                <a:solidFill>
                  <a:srgbClr val="FFFFFF"/>
                </a:solidFill>
                <a:ea typeface="Pretendard SemiBold"/>
              </a:rPr>
              <a:t>당신의 취향을 읽는 영화 추천</a:t>
            </a:r>
            <a:r>
              <a:rPr lang="en-US" altLang="ko-KR" sz="8533" spc="-341" dirty="0">
                <a:solidFill>
                  <a:srgbClr val="FFFFFF"/>
                </a:solidFill>
                <a:ea typeface="Pretendard SemiBold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8533" b="0" i="0" u="none" strike="noStrike" spc="-341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SYNCMOVIE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32300" y="6743700"/>
            <a:ext cx="15532100" cy="800100"/>
          </a:xfrm>
          <a:prstGeom prst="rect">
            <a:avLst/>
          </a:prstGeom>
          <a:effectLst>
            <a:outerShdw blurRad="153122">
              <a:srgbClr val="000000">
                <a:alpha val="90000"/>
              </a:srgbClr>
            </a:outerShdw>
          </a:effectLst>
        </p:spPr>
        <p:txBody>
          <a:bodyPr lIns="0" tIns="57572" rIns="0" bIns="57572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533" b="0" i="0" u="none" strike="noStrike" spc="-227" dirty="0">
                <a:solidFill>
                  <a:srgbClr val="FFFFFF"/>
                </a:solidFill>
                <a:ea typeface="Pretendard Light"/>
              </a:rPr>
              <a:t>줄거리부터 배우까지</a:t>
            </a:r>
            <a:r>
              <a:rPr lang="en-US" altLang="ko-KR" sz="4533" b="0" i="0" u="none" strike="noStrike" spc="-227" dirty="0">
                <a:solidFill>
                  <a:srgbClr val="FFFFFF"/>
                </a:solidFill>
                <a:ea typeface="Pretendard Light"/>
              </a:rPr>
              <a:t>, </a:t>
            </a:r>
            <a:r>
              <a:rPr lang="ko-KR" altLang="en-US" sz="4533" b="0" i="0" u="none" strike="noStrike" spc="-227" dirty="0">
                <a:solidFill>
                  <a:srgbClr val="FFFFFF"/>
                </a:solidFill>
                <a:ea typeface="Pretendard Light"/>
              </a:rPr>
              <a:t>취향 저격 영화 추천</a:t>
            </a:r>
            <a:endParaRPr lang="ko-KR" sz="4533" b="0" i="0" u="none" strike="noStrike" spc="-227" dirty="0">
              <a:solidFill>
                <a:srgbClr val="FFFFFF"/>
              </a:solidFill>
              <a:ea typeface="Pretendard Light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4900" y="8280400"/>
            <a:ext cx="9144000" cy="965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28900" y="8280400"/>
            <a:ext cx="2870200" cy="96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6000" y="8597900"/>
            <a:ext cx="431800" cy="355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621000" y="8509000"/>
            <a:ext cx="1968500" cy="546100"/>
          </a:xfrm>
          <a:prstGeom prst="rect">
            <a:avLst/>
          </a:prstGeom>
        </p:spPr>
        <p:txBody>
          <a:bodyPr lIns="0" tIns="39008" rIns="0" bIns="39008" rtlCol="0" anchor="ctr"/>
          <a:lstStyle/>
          <a:p>
            <a:pPr lvl="0" algn="l">
              <a:lnSpc>
                <a:spcPct val="99600"/>
              </a:lnSpc>
            </a:pPr>
            <a:r>
              <a:rPr lang="ko-KR" sz="3071" b="0" i="0" u="none" strike="noStrike" spc="-184">
                <a:solidFill>
                  <a:srgbClr val="FFFFFF"/>
                </a:solidFill>
                <a:ea typeface="Pretendard Light"/>
              </a:rPr>
              <a:t>발표</a:t>
            </a:r>
            <a:r>
              <a:rPr lang="en-US" sz="3071" b="0" i="0" u="none" strike="noStrike" spc="-184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071" b="0" i="0" u="none" strike="noStrike" spc="-184">
                <a:solidFill>
                  <a:srgbClr val="FFFFFF"/>
                </a:solidFill>
                <a:ea typeface="Pretendard Light"/>
              </a:rPr>
              <a:t>듣기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02400" y="8509000"/>
            <a:ext cx="5168900" cy="546100"/>
          </a:xfrm>
          <a:prstGeom prst="rect">
            <a:avLst/>
          </a:prstGeom>
        </p:spPr>
        <p:txBody>
          <a:bodyPr lIns="0" tIns="39008" rIns="0" bIns="39008" rtlCol="0" anchor="ctr"/>
          <a:lstStyle/>
          <a:p>
            <a:pPr lvl="0" algn="l">
              <a:lnSpc>
                <a:spcPct val="99600"/>
              </a:lnSpc>
            </a:pPr>
            <a:r>
              <a:rPr lang="ko-KR" sz="3071" b="0" i="0" u="none" strike="noStrike" spc="-184" dirty="0">
                <a:solidFill>
                  <a:srgbClr val="9E9E9E"/>
                </a:solidFill>
                <a:ea typeface="Pretendard Light"/>
              </a:rPr>
              <a:t>나의</a:t>
            </a:r>
            <a:r>
              <a:rPr lang="en-US" sz="3071" b="0" i="0" u="none" strike="noStrike" spc="-184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altLang="en-US" sz="3071" spc="-184" dirty="0">
                <a:solidFill>
                  <a:srgbClr val="9E9E9E"/>
                </a:solidFill>
                <a:latin typeface="Pretendard Light"/>
                <a:ea typeface="Pretendard Light"/>
              </a:rPr>
              <a:t>취향에 맞는 영화 추천 받기</a:t>
            </a:r>
            <a:endParaRPr lang="ko-KR" sz="3071" b="0" i="0" u="none" strike="noStrike" spc="-184" dirty="0">
              <a:solidFill>
                <a:srgbClr val="9E9E9E"/>
              </a:solidFill>
              <a:ea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1628100" y="584200"/>
            <a:ext cx="2070100" cy="4699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ctr">
              <a:lnSpc>
                <a:spcPct val="996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Light"/>
              </a:rPr>
              <a:t>Log 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834100" y="571500"/>
            <a:ext cx="2070100" cy="4699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ctr">
              <a:lnSpc>
                <a:spcPct val="99600"/>
              </a:lnSpc>
            </a:pPr>
            <a:r>
              <a:rPr lang="en" sz="2666" dirty="0">
                <a:solidFill>
                  <a:srgbClr val="FFFFFF"/>
                </a:solidFill>
                <a:latin typeface="Pretendard Light"/>
              </a:rPr>
              <a:t>Content</a:t>
            </a:r>
            <a:endParaRPr lang="en" sz="2666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58800" y="393700"/>
            <a:ext cx="5626100" cy="1282700"/>
          </a:xfrm>
          <a:prstGeom prst="rect">
            <a:avLst/>
          </a:prstGeom>
          <a:effectLst>
            <a:outerShdw blurRad="166405" dir="2700000">
              <a:srgbClr val="000000">
                <a:alpha val="40000"/>
              </a:srgbClr>
            </a:outerShdw>
          </a:effectLst>
        </p:spPr>
        <p:txBody>
          <a:bodyPr lIns="0" tIns="91437" rIns="0" bIns="91437" rtlCol="0" anchor="ctr"/>
          <a:lstStyle/>
          <a:p>
            <a:pPr lvl="0" algn="l">
              <a:lnSpc>
                <a:spcPct val="99600"/>
              </a:lnSpc>
            </a:pPr>
            <a:r>
              <a:rPr lang="en" altLang="ko-KR" sz="7198" spc="-72" dirty="0">
                <a:solidFill>
                  <a:srgbClr val="D91E27"/>
                </a:solidFill>
                <a:latin typeface="Pretendard ExtraBold"/>
              </a:rPr>
              <a:t>SYNCMOVIE</a:t>
            </a:r>
            <a:endParaRPr lang="en" altLang="ko-KR" sz="7198" b="0" i="0" u="none" strike="noStrike" spc="-72" dirty="0">
              <a:solidFill>
                <a:srgbClr val="D91E27"/>
              </a:solidFill>
              <a:latin typeface="Pretendard ExtraBold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6BF306A-77AC-4246-B627-9F39B9EFB766}"/>
              </a:ext>
            </a:extLst>
          </p:cNvPr>
          <p:cNvSpPr txBox="1"/>
          <p:nvPr/>
        </p:nvSpPr>
        <p:spPr>
          <a:xfrm>
            <a:off x="4622800" y="12585700"/>
            <a:ext cx="15455900" cy="469900"/>
          </a:xfrm>
          <a:prstGeom prst="rect">
            <a:avLst/>
          </a:prstGeom>
          <a:effectLst>
            <a:outerShdw blurRad="90085">
              <a:srgbClr val="000000">
                <a:alpha val="90000"/>
              </a:srgbClr>
            </a:outerShdw>
          </a:effectLst>
        </p:spPr>
        <p:txBody>
          <a:bodyPr lIns="0" tIns="33866" rIns="0" bIns="33866" rtlCol="0" anchor="ctr"/>
          <a:lstStyle/>
          <a:p>
            <a:pPr lvl="0" algn="ctr">
              <a:lnSpc>
                <a:spcPct val="99600"/>
              </a:lnSpc>
            </a:pPr>
            <a:r>
              <a:rPr lang="ko-KR" sz="2666" b="0" i="0" u="none" strike="noStrike" spc="-53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우리</a:t>
            </a:r>
            <a:r>
              <a:rPr lang="en-US" sz="2666" b="0" i="0" u="none" strike="noStrike" spc="-53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2666" b="0" i="0" u="none" strike="noStrike" spc="-53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삶의</a:t>
            </a:r>
            <a:r>
              <a:rPr lang="en-US" sz="2666" b="0" i="0" u="none" strike="noStrike" spc="-53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2666" b="0" i="0" u="none" strike="noStrike" spc="-53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필수적인</a:t>
            </a:r>
            <a:r>
              <a:rPr lang="en-US" sz="2666" b="0" i="0" u="none" strike="noStrike" spc="-53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2666" b="0" i="0" u="none" strike="noStrike" spc="-53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부분이</a:t>
            </a:r>
            <a:r>
              <a:rPr lang="en-US" sz="2666" b="0" i="0" u="none" strike="noStrike" spc="-53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2666" b="0" i="0" u="none" strike="noStrike" spc="-53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된</a:t>
            </a:r>
            <a:r>
              <a:rPr lang="en-US" sz="2666" b="0" i="0" u="none" strike="noStrike" spc="-53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2666" b="0" i="0" u="none" strike="noStrike" spc="-53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영화</a:t>
            </a:r>
            <a:r>
              <a:rPr lang="en-US" sz="2666" b="0" i="0" u="none" strike="noStrike" spc="-53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 &amp; </a:t>
            </a:r>
            <a:r>
              <a:rPr lang="ko-KR" altLang="en-US" sz="2666" b="0" i="0" u="none" strike="noStrike" spc="-53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개인화 추천 플랫폼 구현</a:t>
            </a:r>
            <a:r>
              <a:rPr lang="en-US" sz="2666" b="0" i="0" u="none" strike="noStrike" spc="-53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en-US" sz="2666" spc="-53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6</a:t>
            </a:r>
            <a:r>
              <a:rPr lang="ko-KR" sz="2666" b="0" i="0" u="none" strike="noStrike" spc="-53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D6B5B1-507A-443B-95E5-87463C808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300" y="4837536"/>
            <a:ext cx="8305800" cy="53380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EE92F3-0113-4379-A77A-B43F43A60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4837536"/>
            <a:ext cx="9171621" cy="53380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6"/>
          <p:cNvSpPr txBox="1"/>
          <p:nvPr/>
        </p:nvSpPr>
        <p:spPr>
          <a:xfrm>
            <a:off x="4128610" y="3644900"/>
            <a:ext cx="4724400" cy="6223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0" i="0" u="none" strike="noStrike" spc="-104" dirty="0">
                <a:solidFill>
                  <a:schemeClr val="bg1">
                    <a:lumMod val="75000"/>
                  </a:schemeClr>
                </a:solidFill>
                <a:latin typeface="Pretendard Bold"/>
                <a:ea typeface="Pretendard Bold"/>
              </a:rPr>
              <a:t>배포</a:t>
            </a:r>
            <a:endParaRPr lang="en-US" sz="3600" b="0" i="0" u="none" strike="noStrike" spc="-104" dirty="0">
              <a:solidFill>
                <a:schemeClr val="bg1">
                  <a:lumMod val="75000"/>
                </a:schemeClr>
              </a:solidFill>
              <a:latin typeface="Pretendard Bold"/>
            </a:endParaRP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9F22B5CC-946E-4EB0-94AC-073B4249C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4900" y="393700"/>
            <a:ext cx="2552700" cy="863600"/>
          </a:xfrm>
          <a:prstGeom prst="rect">
            <a:avLst/>
          </a:prstGeom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id="{DBEA18C7-EF21-4D8F-92D0-480D3B6D84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30900" y="381000"/>
            <a:ext cx="2552700" cy="863600"/>
          </a:xfrm>
          <a:prstGeom prst="rect">
            <a:avLst/>
          </a:prstGeom>
        </p:spPr>
      </p:pic>
      <p:sp>
        <p:nvSpPr>
          <p:cNvPr id="35" name="TextBox 21">
            <a:extLst>
              <a:ext uri="{FF2B5EF4-FFF2-40B4-BE49-F238E27FC236}">
                <a16:creationId xmlns:a16="http://schemas.microsoft.com/office/drawing/2014/main" id="{5BA7B979-10FD-420A-AF63-E5F383224BF4}"/>
              </a:ext>
            </a:extLst>
          </p:cNvPr>
          <p:cNvSpPr txBox="1"/>
          <p:nvPr/>
        </p:nvSpPr>
        <p:spPr>
          <a:xfrm>
            <a:off x="558800" y="393700"/>
            <a:ext cx="5842000" cy="1282700"/>
          </a:xfrm>
          <a:prstGeom prst="rect">
            <a:avLst/>
          </a:prstGeom>
          <a:effectLst>
            <a:outerShdw blurRad="166405" dir="2700000">
              <a:srgbClr val="000000">
                <a:alpha val="40000"/>
              </a:srgbClr>
            </a:outerShdw>
          </a:effectLst>
        </p:spPr>
        <p:txBody>
          <a:bodyPr lIns="0" tIns="91437" rIns="0" bIns="91437" rtlCol="0" anchor="ctr"/>
          <a:lstStyle/>
          <a:p>
            <a:pPr lvl="0" algn="l">
              <a:lnSpc>
                <a:spcPct val="99600"/>
              </a:lnSpc>
            </a:pPr>
            <a:r>
              <a:rPr lang="en" sz="7198" spc="-72" dirty="0">
                <a:solidFill>
                  <a:srgbClr val="D91E27"/>
                </a:solidFill>
                <a:latin typeface="Pretendard ExtraBold"/>
              </a:rPr>
              <a:t>SYNCMOVIE</a:t>
            </a:r>
            <a:endParaRPr lang="en" sz="7198" b="0" i="0" u="none" strike="noStrike" spc="-72" dirty="0">
              <a:solidFill>
                <a:srgbClr val="D91E27"/>
              </a:solidFill>
              <a:latin typeface="Pretendard ExtraBold"/>
            </a:endParaRPr>
          </a:p>
        </p:txBody>
      </p:sp>
      <p:sp>
        <p:nvSpPr>
          <p:cNvPr id="36" name="TextBox 4">
            <a:extLst>
              <a:ext uri="{FF2B5EF4-FFF2-40B4-BE49-F238E27FC236}">
                <a16:creationId xmlns:a16="http://schemas.microsoft.com/office/drawing/2014/main" id="{E72D1C76-7F14-4CA2-B78F-76DFA83083BF}"/>
              </a:ext>
            </a:extLst>
          </p:cNvPr>
          <p:cNvSpPr txBox="1"/>
          <p:nvPr/>
        </p:nvSpPr>
        <p:spPr>
          <a:xfrm>
            <a:off x="21628100" y="584200"/>
            <a:ext cx="2070100" cy="4699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ctr">
              <a:lnSpc>
                <a:spcPct val="996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Light"/>
              </a:rPr>
              <a:t>Log in</a:t>
            </a: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3288FAB8-6F46-4494-8FB3-B9002DC8A6E2}"/>
              </a:ext>
            </a:extLst>
          </p:cNvPr>
          <p:cNvSpPr txBox="1"/>
          <p:nvPr/>
        </p:nvSpPr>
        <p:spPr>
          <a:xfrm>
            <a:off x="18834100" y="571500"/>
            <a:ext cx="2070100" cy="4699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ctr">
              <a:lnSpc>
                <a:spcPct val="99600"/>
              </a:lnSpc>
            </a:pPr>
            <a:r>
              <a:rPr lang="en" sz="2666" dirty="0">
                <a:solidFill>
                  <a:srgbClr val="FFFFFF"/>
                </a:solidFill>
                <a:latin typeface="Pretendard Light"/>
              </a:rPr>
              <a:t>Content</a:t>
            </a:r>
            <a:endParaRPr lang="en" sz="2666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4BC57FE-D983-46B8-BF0C-851EE5130544}"/>
              </a:ext>
            </a:extLst>
          </p:cNvPr>
          <p:cNvGrpSpPr/>
          <p:nvPr/>
        </p:nvGrpSpPr>
        <p:grpSpPr>
          <a:xfrm>
            <a:off x="1943100" y="2057400"/>
            <a:ext cx="2628900" cy="723900"/>
            <a:chOff x="4038600" y="10881888"/>
            <a:chExt cx="2362200" cy="723900"/>
          </a:xfrm>
        </p:grpSpPr>
        <p:pic>
          <p:nvPicPr>
            <p:cNvPr id="22" name="Picture 22">
              <a:extLst>
                <a:ext uri="{FF2B5EF4-FFF2-40B4-BE49-F238E27FC236}">
                  <a16:creationId xmlns:a16="http://schemas.microsoft.com/office/drawing/2014/main" id="{8F0C2889-50A7-4BA0-BB18-64878B588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38600" y="10881888"/>
              <a:ext cx="2362200" cy="723900"/>
            </a:xfrm>
            <a:prstGeom prst="rect">
              <a:avLst/>
            </a:prstGeom>
            <a:effectLst>
              <a:outerShdw blurRad="57663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22D9E52F-26EA-46A2-BD14-5C259FCF8541}"/>
                </a:ext>
              </a:extLst>
            </p:cNvPr>
            <p:cNvSpPr txBox="1"/>
            <p:nvPr/>
          </p:nvSpPr>
          <p:spPr>
            <a:xfrm>
              <a:off x="4178300" y="10984861"/>
              <a:ext cx="2082800" cy="520700"/>
            </a:xfrm>
            <a:prstGeom prst="rect">
              <a:avLst/>
            </a:prstGeom>
          </p:spPr>
          <p:txBody>
            <a:bodyPr lIns="0" tIns="37253" rIns="0" bIns="37253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933" dirty="0">
                  <a:solidFill>
                    <a:srgbClr val="FFFFFF"/>
                  </a:solidFill>
                  <a:latin typeface="Pretendard ExtraBold" panose="020B0600000101010101" charset="-127"/>
                  <a:ea typeface="Pretendard ExtraBold" panose="020B0600000101010101" charset="-127"/>
                </a:rPr>
                <a:t>Next Steps</a:t>
              </a:r>
              <a:endParaRPr lang="en" sz="2933" b="0" i="0" u="none" strike="noStrike" dirty="0">
                <a:solidFill>
                  <a:srgbClr val="FFFFFF"/>
                </a:solidFill>
                <a:latin typeface="Pretendard ExtraBold" panose="020B0600000101010101" charset="-127"/>
                <a:ea typeface="Pretendard ExtraBold" panose="020B0600000101010101" charset="-127"/>
              </a:endParaRPr>
            </a:p>
          </p:txBody>
        </p:sp>
      </p:grpSp>
      <p:sp>
        <p:nvSpPr>
          <p:cNvPr id="38" name="TextBox 16">
            <a:extLst>
              <a:ext uri="{FF2B5EF4-FFF2-40B4-BE49-F238E27FC236}">
                <a16:creationId xmlns:a16="http://schemas.microsoft.com/office/drawing/2014/main" id="{051EA7CF-492A-45EB-B869-ADD1DB39AA07}"/>
              </a:ext>
            </a:extLst>
          </p:cNvPr>
          <p:cNvSpPr txBox="1"/>
          <p:nvPr/>
        </p:nvSpPr>
        <p:spPr>
          <a:xfrm>
            <a:off x="13608957" y="3644900"/>
            <a:ext cx="7662634" cy="6223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spc="-104" dirty="0">
                <a:solidFill>
                  <a:schemeClr val="bg1">
                    <a:lumMod val="75000"/>
                  </a:schemeClr>
                </a:solidFill>
                <a:latin typeface="Pretendard Bold"/>
                <a:ea typeface="Pretendard Bold"/>
              </a:rPr>
              <a:t>프로필 이미지 생성 기능</a:t>
            </a:r>
            <a:r>
              <a:rPr lang="en-US" altLang="ko-KR" sz="3600" spc="-104" dirty="0">
                <a:solidFill>
                  <a:schemeClr val="bg1">
                    <a:lumMod val="75000"/>
                  </a:schemeClr>
                </a:solidFill>
                <a:latin typeface="Pretendard Bold"/>
                <a:ea typeface="Pretendard Bold"/>
              </a:rPr>
              <a:t>(</a:t>
            </a:r>
            <a:r>
              <a:rPr lang="ko-KR" altLang="en-US" sz="3600" spc="-104" dirty="0">
                <a:solidFill>
                  <a:schemeClr val="bg1">
                    <a:lumMod val="75000"/>
                  </a:schemeClr>
                </a:solidFill>
                <a:latin typeface="Pretendard Bold"/>
                <a:ea typeface="Pretendard Bold"/>
              </a:rPr>
              <a:t>생성형 </a:t>
            </a:r>
            <a:r>
              <a:rPr lang="en-US" altLang="ko-KR" sz="3600" spc="-104" dirty="0">
                <a:solidFill>
                  <a:schemeClr val="bg1">
                    <a:lumMod val="75000"/>
                  </a:schemeClr>
                </a:solidFill>
                <a:latin typeface="Pretendard Bold"/>
                <a:ea typeface="Pretendard Bold"/>
              </a:rPr>
              <a:t>AI </a:t>
            </a:r>
            <a:r>
              <a:rPr lang="ko-KR" altLang="en-US" sz="3600" spc="-104" dirty="0">
                <a:solidFill>
                  <a:schemeClr val="bg1">
                    <a:lumMod val="75000"/>
                  </a:schemeClr>
                </a:solidFill>
                <a:latin typeface="Pretendard Bold"/>
                <a:ea typeface="Pretendard Bold"/>
              </a:rPr>
              <a:t>활용</a:t>
            </a:r>
            <a:r>
              <a:rPr lang="en-US" altLang="ko-KR" sz="3600" spc="-104" dirty="0">
                <a:solidFill>
                  <a:schemeClr val="bg1">
                    <a:lumMod val="75000"/>
                  </a:schemeClr>
                </a:solidFill>
                <a:latin typeface="Pretendard Bold"/>
                <a:ea typeface="Pretendard Bold"/>
              </a:rPr>
              <a:t>)</a:t>
            </a:r>
            <a:endParaRPr lang="en-US" sz="3600" b="0" i="0" u="none" strike="noStrike" spc="-104" dirty="0">
              <a:solidFill>
                <a:schemeClr val="bg1">
                  <a:lumMod val="75000"/>
                </a:schemeClr>
              </a:solidFill>
              <a:latin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310284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0" y="7239000"/>
            <a:ext cx="24384000" cy="647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 rot="10800000">
            <a:off x="12700" y="0"/>
            <a:ext cx="24384000" cy="647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24900" y="393700"/>
            <a:ext cx="2552700" cy="86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216400" y="5092700"/>
            <a:ext cx="16002000" cy="2844800"/>
          </a:xfrm>
          <a:prstGeom prst="rect">
            <a:avLst/>
          </a:prstGeom>
          <a:effectLst>
            <a:outerShdw blurRad="537779">
              <a:srgbClr val="000000">
                <a:alpha val="90000"/>
              </a:srgbClr>
            </a:outerShdw>
          </a:effectLst>
        </p:spPr>
        <p:txBody>
          <a:bodyPr lIns="0" tIns="203195" rIns="0" bIns="203195" rtlCol="0" anchor="ctr"/>
          <a:lstStyle/>
          <a:p>
            <a:pPr lvl="0" algn="ctr">
              <a:lnSpc>
                <a:spcPct val="99600"/>
              </a:lnSpc>
            </a:pPr>
            <a:r>
              <a:rPr lang="en" sz="15999" b="0" i="0" u="none" strike="noStrike" spc="-640">
                <a:solidFill>
                  <a:srgbClr val="FFFFFF"/>
                </a:solidFill>
                <a:latin typeface="Pretendard SemiBold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32300" y="4660900"/>
            <a:ext cx="15532100" cy="800100"/>
          </a:xfrm>
          <a:prstGeom prst="rect">
            <a:avLst/>
          </a:prstGeom>
          <a:effectLst>
            <a:outerShdw blurRad="152348">
              <a:srgbClr val="000000">
                <a:alpha val="90000"/>
              </a:srgbClr>
            </a:outerShdw>
          </a:effectLst>
        </p:spPr>
        <p:txBody>
          <a:bodyPr lIns="0" tIns="57572" rIns="0" bIns="57572" rtlCol="0" anchor="ctr"/>
          <a:lstStyle/>
          <a:p>
            <a:pPr lvl="0" algn="ctr">
              <a:lnSpc>
                <a:spcPct val="99600"/>
              </a:lnSpc>
            </a:pPr>
            <a:r>
              <a:rPr lang="ko-KR" sz="4533" b="0" i="0" u="none" strike="noStrike" spc="-227" dirty="0">
                <a:solidFill>
                  <a:srgbClr val="FFFFFF"/>
                </a:solidFill>
                <a:ea typeface="Pretendard Light"/>
              </a:rPr>
              <a:t>발표</a:t>
            </a:r>
            <a:r>
              <a:rPr lang="en-US" sz="4533" b="0" i="0" u="none" strike="noStrike" spc="-227" dirty="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4533" b="0" i="0" u="none" strike="noStrike" spc="-227" dirty="0" err="1">
                <a:solidFill>
                  <a:srgbClr val="FFFFFF"/>
                </a:solidFill>
                <a:ea typeface="Pretendard Light"/>
              </a:rPr>
              <a:t>들어</a:t>
            </a:r>
            <a:r>
              <a:rPr lang="ko-KR" altLang="en-US" sz="4533" b="0" i="0" u="none" strike="noStrike" spc="-227" dirty="0" err="1">
                <a:solidFill>
                  <a:srgbClr val="FFFFFF"/>
                </a:solidFill>
                <a:ea typeface="Pretendard Light"/>
              </a:rPr>
              <a:t>주셔서</a:t>
            </a:r>
            <a:r>
              <a:rPr lang="ko-KR" altLang="en-US" sz="4533" b="0" i="0" u="none" strike="noStrike" spc="-227" dirty="0">
                <a:solidFill>
                  <a:srgbClr val="FFFFFF"/>
                </a:solidFill>
                <a:ea typeface="Pretendard Light"/>
              </a:rPr>
              <a:t> 감사합니다</a:t>
            </a:r>
            <a:endParaRPr lang="ko-KR" altLang="en-US" dirty="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4900" y="11582400"/>
            <a:ext cx="9144000" cy="965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28900" y="11582400"/>
            <a:ext cx="2870200" cy="965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26000" y="11899900"/>
            <a:ext cx="431800" cy="355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621000" y="11811000"/>
            <a:ext cx="1968500" cy="546100"/>
          </a:xfrm>
          <a:prstGeom prst="rect">
            <a:avLst/>
          </a:prstGeom>
        </p:spPr>
        <p:txBody>
          <a:bodyPr lIns="0" tIns="39008" rIns="0" bIns="39008" rtlCol="0" anchor="ctr"/>
          <a:lstStyle/>
          <a:p>
            <a:pPr lvl="0" algn="l">
              <a:lnSpc>
                <a:spcPct val="99600"/>
              </a:lnSpc>
            </a:pPr>
            <a:r>
              <a:rPr lang="en" sz="3071" b="0" i="0" u="none" strike="noStrike" spc="-184">
                <a:solidFill>
                  <a:srgbClr val="FFFFFF"/>
                </a:solidFill>
                <a:ea typeface="Pretendard Light"/>
              </a:rPr>
              <a:t>질문하기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02400" y="11811000"/>
            <a:ext cx="5168900" cy="546100"/>
          </a:xfrm>
          <a:prstGeom prst="rect">
            <a:avLst/>
          </a:prstGeom>
        </p:spPr>
        <p:txBody>
          <a:bodyPr lIns="0" tIns="39008" rIns="0" bIns="39008" rtlCol="0" anchor="ctr"/>
          <a:lstStyle/>
          <a:p>
            <a:pPr lvl="0" algn="l">
              <a:lnSpc>
                <a:spcPct val="99600"/>
              </a:lnSpc>
            </a:pPr>
            <a:r>
              <a:rPr lang="ko-KR" sz="3071" b="0" i="0" u="none" strike="noStrike" spc="-184">
                <a:solidFill>
                  <a:srgbClr val="9E9E9E"/>
                </a:solidFill>
                <a:ea typeface="Pretendard Light"/>
              </a:rPr>
              <a:t>더</a:t>
            </a:r>
            <a:r>
              <a:rPr lang="en-US" sz="3071" b="0" i="0" u="none" strike="noStrike" spc="-184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3071" b="0" i="0" u="none" strike="noStrike" spc="-184">
                <a:solidFill>
                  <a:srgbClr val="9E9E9E"/>
                </a:solidFill>
                <a:ea typeface="Pretendard Light"/>
              </a:rPr>
              <a:t>궁금한</a:t>
            </a:r>
            <a:r>
              <a:rPr lang="en-US" sz="3071" b="0" i="0" u="none" strike="noStrike" spc="-184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3071" b="0" i="0" u="none" strike="noStrike" spc="-184">
                <a:solidFill>
                  <a:srgbClr val="9E9E9E"/>
                </a:solidFill>
                <a:ea typeface="Pretendard Light"/>
              </a:rPr>
              <a:t>점이</a:t>
            </a:r>
            <a:r>
              <a:rPr lang="en-US" sz="3071" b="0" i="0" u="none" strike="noStrike" spc="-184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3071" b="0" i="0" u="none" strike="noStrike" spc="-184">
                <a:solidFill>
                  <a:srgbClr val="9E9E9E"/>
                </a:solidFill>
                <a:ea typeface="Pretendard Light"/>
              </a:rPr>
              <a:t>있다면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628100" y="584200"/>
            <a:ext cx="2070100" cy="4699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ctr">
              <a:lnSpc>
                <a:spcPct val="996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Light"/>
              </a:rPr>
              <a:t>Log 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8800" y="393700"/>
            <a:ext cx="5626100" cy="1282700"/>
          </a:xfrm>
          <a:prstGeom prst="rect">
            <a:avLst/>
          </a:prstGeom>
          <a:effectLst>
            <a:outerShdw blurRad="166405" dir="2700000">
              <a:srgbClr val="000000">
                <a:alpha val="40000"/>
              </a:srgbClr>
            </a:outerShdw>
          </a:effectLst>
        </p:spPr>
        <p:txBody>
          <a:bodyPr lIns="0" tIns="91437" rIns="0" bIns="91437" rtlCol="0" anchor="ctr"/>
          <a:lstStyle/>
          <a:p>
            <a:pPr lvl="0" algn="l">
              <a:lnSpc>
                <a:spcPct val="99600"/>
              </a:lnSpc>
            </a:pPr>
            <a:r>
              <a:rPr lang="en" altLang="ko-KR" sz="7198" spc="-72" dirty="0">
                <a:solidFill>
                  <a:srgbClr val="D91E27"/>
                </a:solidFill>
                <a:latin typeface="Pretendard ExtraBold"/>
              </a:rPr>
              <a:t>SYNCMOVIE</a:t>
            </a:r>
            <a:endParaRPr lang="en" altLang="ko-KR" sz="7198" b="0" i="0" u="none" strike="noStrike" spc="-72" dirty="0">
              <a:solidFill>
                <a:srgbClr val="D91E27"/>
              </a:solidFill>
              <a:latin typeface="Pretendard ExtraBold"/>
            </a:endParaRP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6D3A8052-8E2F-42F4-88B2-EFEB494FA8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30900" y="381000"/>
            <a:ext cx="2552700" cy="863600"/>
          </a:xfrm>
          <a:prstGeom prst="rect">
            <a:avLst/>
          </a:prstGeom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17DB68AC-FCBD-4A55-9DA6-8A9AEC16A459}"/>
              </a:ext>
            </a:extLst>
          </p:cNvPr>
          <p:cNvSpPr txBox="1"/>
          <p:nvPr/>
        </p:nvSpPr>
        <p:spPr>
          <a:xfrm>
            <a:off x="18834100" y="571500"/>
            <a:ext cx="2070100" cy="4699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ctr">
              <a:lnSpc>
                <a:spcPct val="99600"/>
              </a:lnSpc>
            </a:pPr>
            <a:r>
              <a:rPr lang="en" sz="2666" dirty="0">
                <a:solidFill>
                  <a:srgbClr val="FFFFFF"/>
                </a:solidFill>
                <a:latin typeface="Pretendard Light"/>
              </a:rPr>
              <a:t>Content</a:t>
            </a:r>
            <a:endParaRPr lang="en" sz="2666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4900" y="393700"/>
            <a:ext cx="2552700" cy="863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628100" y="584200"/>
            <a:ext cx="2070100" cy="4699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ctr">
              <a:lnSpc>
                <a:spcPct val="996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Light"/>
              </a:rPr>
              <a:t>Log in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0900" y="381000"/>
            <a:ext cx="2552700" cy="863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834100" y="571500"/>
            <a:ext cx="2070100" cy="4699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ctr">
              <a:lnSpc>
                <a:spcPct val="99600"/>
              </a:lnSpc>
            </a:pPr>
            <a:r>
              <a:rPr lang="en-US" sz="2666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Appendix</a:t>
            </a:r>
            <a:endParaRPr lang="en" sz="2666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8A4F9EB8-58B4-40D0-9D30-4E8EDD5C3073}"/>
              </a:ext>
            </a:extLst>
          </p:cNvPr>
          <p:cNvSpPr txBox="1"/>
          <p:nvPr/>
        </p:nvSpPr>
        <p:spPr>
          <a:xfrm>
            <a:off x="558800" y="393700"/>
            <a:ext cx="5842000" cy="1282700"/>
          </a:xfrm>
          <a:prstGeom prst="rect">
            <a:avLst/>
          </a:prstGeom>
          <a:effectLst>
            <a:outerShdw blurRad="166405" dir="2700000">
              <a:srgbClr val="000000">
                <a:alpha val="40000"/>
              </a:srgbClr>
            </a:outerShdw>
          </a:effectLst>
        </p:spPr>
        <p:txBody>
          <a:bodyPr lIns="0" tIns="91437" rIns="0" bIns="91437" rtlCol="0" anchor="ctr"/>
          <a:lstStyle/>
          <a:p>
            <a:pPr lvl="0" algn="l">
              <a:lnSpc>
                <a:spcPct val="99600"/>
              </a:lnSpc>
            </a:pPr>
            <a:r>
              <a:rPr lang="en" sz="7198" spc="-72" dirty="0">
                <a:solidFill>
                  <a:srgbClr val="D91E27"/>
                </a:solidFill>
                <a:latin typeface="Pretendard ExtraBold"/>
              </a:rPr>
              <a:t>SYNCMOVIE</a:t>
            </a:r>
            <a:endParaRPr lang="en" sz="7198" b="0" i="0" u="none" strike="noStrike" spc="-72" dirty="0">
              <a:solidFill>
                <a:srgbClr val="D91E27"/>
              </a:solidFill>
              <a:latin typeface="Pretendard ExtraBold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FA6A44-92A4-4103-9E2D-526AEE579C31}"/>
              </a:ext>
            </a:extLst>
          </p:cNvPr>
          <p:cNvGrpSpPr/>
          <p:nvPr/>
        </p:nvGrpSpPr>
        <p:grpSpPr>
          <a:xfrm>
            <a:off x="838200" y="2362200"/>
            <a:ext cx="2362200" cy="723900"/>
            <a:chOff x="4038600" y="10881888"/>
            <a:chExt cx="2362200" cy="723900"/>
          </a:xfrm>
        </p:grpSpPr>
        <p:pic>
          <p:nvPicPr>
            <p:cNvPr id="32" name="Picture 22">
              <a:extLst>
                <a:ext uri="{FF2B5EF4-FFF2-40B4-BE49-F238E27FC236}">
                  <a16:creationId xmlns:a16="http://schemas.microsoft.com/office/drawing/2014/main" id="{268F17BE-014D-4363-AF35-1877246CE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8600" y="10881888"/>
              <a:ext cx="2362200" cy="723900"/>
            </a:xfrm>
            <a:prstGeom prst="rect">
              <a:avLst/>
            </a:prstGeom>
            <a:effectLst>
              <a:outerShdw blurRad="57663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33" name="TextBox 23">
              <a:extLst>
                <a:ext uri="{FF2B5EF4-FFF2-40B4-BE49-F238E27FC236}">
                  <a16:creationId xmlns:a16="http://schemas.microsoft.com/office/drawing/2014/main" id="{89ACFA80-9FA5-4D74-9616-4631777A2C0F}"/>
                </a:ext>
              </a:extLst>
            </p:cNvPr>
            <p:cNvSpPr txBox="1"/>
            <p:nvPr/>
          </p:nvSpPr>
          <p:spPr>
            <a:xfrm>
              <a:off x="4178300" y="10984861"/>
              <a:ext cx="2082800" cy="520700"/>
            </a:xfrm>
            <a:prstGeom prst="rect">
              <a:avLst/>
            </a:prstGeom>
          </p:spPr>
          <p:txBody>
            <a:bodyPr lIns="0" tIns="37253" rIns="0" bIns="37253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933" dirty="0">
                  <a:solidFill>
                    <a:srgbClr val="FFFFFF"/>
                  </a:solidFill>
                  <a:latin typeface="Pretendard ExtraBold" panose="020B0600000101010101" charset="-127"/>
                  <a:ea typeface="Pretendard ExtraBold" panose="020B0600000101010101" charset="-127"/>
                </a:rPr>
                <a:t>ERD</a:t>
              </a:r>
              <a:endParaRPr lang="en" sz="2933" b="0" i="0" u="none" strike="noStrike" dirty="0">
                <a:solidFill>
                  <a:srgbClr val="FFFFFF"/>
                </a:solidFill>
                <a:latin typeface="Pretendard ExtraBold" panose="020B0600000101010101" charset="-127"/>
                <a:ea typeface="Pretendard ExtraBold" panose="020B0600000101010101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A05F23F-46E6-4C82-B8A8-77A6D3B983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7600"/>
            <a:ext cx="8679443" cy="7969177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04A2C316-928A-4CDD-B367-D85D9CF521DC}"/>
              </a:ext>
            </a:extLst>
          </p:cNvPr>
          <p:cNvGrpSpPr/>
          <p:nvPr/>
        </p:nvGrpSpPr>
        <p:grpSpPr>
          <a:xfrm>
            <a:off x="12496800" y="2362200"/>
            <a:ext cx="2362201" cy="723900"/>
            <a:chOff x="4038600" y="10881888"/>
            <a:chExt cx="2362200" cy="723900"/>
          </a:xfrm>
        </p:grpSpPr>
        <p:pic>
          <p:nvPicPr>
            <p:cNvPr id="29" name="Picture 22">
              <a:extLst>
                <a:ext uri="{FF2B5EF4-FFF2-40B4-BE49-F238E27FC236}">
                  <a16:creationId xmlns:a16="http://schemas.microsoft.com/office/drawing/2014/main" id="{E044E1F9-B275-4931-BBAE-9A3FE99FE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8600" y="10881888"/>
              <a:ext cx="2362200" cy="723900"/>
            </a:xfrm>
            <a:prstGeom prst="rect">
              <a:avLst/>
            </a:prstGeom>
            <a:effectLst>
              <a:outerShdw blurRad="57663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31" name="TextBox 23">
              <a:extLst>
                <a:ext uri="{FF2B5EF4-FFF2-40B4-BE49-F238E27FC236}">
                  <a16:creationId xmlns:a16="http://schemas.microsoft.com/office/drawing/2014/main" id="{A525721F-2F8D-468E-B421-F05E912EA01E}"/>
                </a:ext>
              </a:extLst>
            </p:cNvPr>
            <p:cNvSpPr txBox="1"/>
            <p:nvPr/>
          </p:nvSpPr>
          <p:spPr>
            <a:xfrm>
              <a:off x="4178300" y="10984861"/>
              <a:ext cx="2082800" cy="520700"/>
            </a:xfrm>
            <a:prstGeom prst="rect">
              <a:avLst/>
            </a:prstGeom>
          </p:spPr>
          <p:txBody>
            <a:bodyPr lIns="0" tIns="37253" rIns="0" bIns="37253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933" b="0" i="0" u="none" strike="noStrike" dirty="0">
                  <a:solidFill>
                    <a:srgbClr val="FFFFFF"/>
                  </a:solidFill>
                  <a:latin typeface="Pretendard ExtraBold" panose="020B0600000101010101" charset="-127"/>
                  <a:ea typeface="Pretendard ExtraBold" panose="020B0600000101010101" charset="-127"/>
                </a:rPr>
                <a:t>Vue Tree</a:t>
              </a:r>
              <a:endParaRPr lang="en" sz="2933" b="0" i="0" u="none" strike="noStrike" dirty="0">
                <a:solidFill>
                  <a:srgbClr val="FFFFFF"/>
                </a:solidFill>
                <a:latin typeface="Pretendard ExtraBold" panose="020B0600000101010101" charset="-127"/>
                <a:ea typeface="Pretendard ExtraBold" panose="020B0600000101010101" charset="-127"/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18D0E83C-4975-4657-93FF-F1D1FFAC9F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27206" y="4132016"/>
            <a:ext cx="11425851" cy="54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0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4900" y="393700"/>
            <a:ext cx="25527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0900" y="381000"/>
            <a:ext cx="2552700" cy="863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700" y="12179300"/>
            <a:ext cx="6070600" cy="863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343400" y="1866900"/>
            <a:ext cx="15697200" cy="1511300"/>
          </a:xfrm>
          <a:prstGeom prst="rect">
            <a:avLst/>
          </a:prstGeom>
          <a:effectLst>
            <a:outerShdw blurRad="288249">
              <a:srgbClr val="000000">
                <a:alpha val="90000"/>
              </a:srgbClr>
            </a:outerShdw>
          </a:effectLst>
        </p:spPr>
        <p:txBody>
          <a:bodyPr lIns="0" tIns="108370" rIns="0" bIns="108370" rtlCol="0" anchor="ctr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spc="-341" dirty="0">
                <a:solidFill>
                  <a:srgbClr val="FFFFFF"/>
                </a:solidFill>
                <a:ea typeface="Pretendard Regular"/>
              </a:rPr>
              <a:t>오늘</a:t>
            </a:r>
            <a:r>
              <a:rPr lang="en-US" sz="8000" b="0" i="0" u="none" strike="noStrike" spc="-341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8000" b="0" i="0" u="none" strike="noStrike" spc="-341" dirty="0">
                <a:solidFill>
                  <a:srgbClr val="FFFFFF"/>
                </a:solidFill>
                <a:ea typeface="Pretendard Regular"/>
              </a:rPr>
              <a:t>발표할</a:t>
            </a:r>
            <a:r>
              <a:rPr lang="en-US" sz="8000" b="0" i="0" u="none" strike="noStrike" spc="-341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8000" b="0" i="0" u="none" strike="noStrike" spc="-341" dirty="0">
                <a:solidFill>
                  <a:srgbClr val="FFFFFF"/>
                </a:solidFill>
                <a:ea typeface="Pretendard Regular"/>
              </a:rPr>
              <a:t>조원들은</a:t>
            </a:r>
            <a:r>
              <a:rPr lang="en-US" sz="8000" b="0" i="0" u="none" strike="noStrike" spc="-341" dirty="0">
                <a:solidFill>
                  <a:srgbClr val="FFFFFF"/>
                </a:solidFill>
                <a:latin typeface="Pretendard Regular"/>
              </a:rPr>
              <a:t>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628100" y="584200"/>
            <a:ext cx="2070100" cy="4699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ctr">
              <a:lnSpc>
                <a:spcPct val="996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Light"/>
              </a:rPr>
              <a:t>Log in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6618" y="3710262"/>
            <a:ext cx="4314701" cy="425158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2680" y="3710262"/>
            <a:ext cx="4314701" cy="425158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5503" y="4262969"/>
            <a:ext cx="3049055" cy="313200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25500" y="4433032"/>
            <a:ext cx="3782554" cy="282022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918736" y="8231119"/>
            <a:ext cx="5810464" cy="1303530"/>
          </a:xfrm>
          <a:prstGeom prst="rect">
            <a:avLst/>
          </a:prstGeom>
          <a:effectLst>
            <a:outerShdw blurRad="126074">
              <a:srgbClr val="000000">
                <a:alpha val="90000"/>
              </a:srgbClr>
            </a:outerShdw>
          </a:effectLst>
        </p:spPr>
        <p:txBody>
          <a:bodyPr lIns="0" tIns="47412" rIns="0" bIns="47412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spc="-187" dirty="0">
                <a:solidFill>
                  <a:srgbClr val="C2C2C2"/>
                </a:solidFill>
                <a:latin typeface="Pretendard Light"/>
              </a:rPr>
              <a:t>추천시스템개발자</a:t>
            </a:r>
            <a:endParaRPr lang="en-US" altLang="ko-KR" sz="4800" spc="-187" dirty="0">
              <a:solidFill>
                <a:srgbClr val="C2C2C2"/>
              </a:solidFill>
              <a:latin typeface="Pretendard Light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4800" spc="-187" dirty="0" err="1">
                <a:solidFill>
                  <a:srgbClr val="C2C2C2"/>
                </a:solidFill>
                <a:latin typeface="Pretendard Light"/>
                <a:ea typeface="Pretendard Bold"/>
              </a:rPr>
              <a:t>문희원</a:t>
            </a:r>
            <a:endParaRPr lang="en" sz="4800" b="0" i="0" u="none" strike="noStrike" spc="-187" dirty="0">
              <a:solidFill>
                <a:srgbClr val="C2C2C2"/>
              </a:solidFill>
              <a:ea typeface="Pretendar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654799" y="8231119"/>
            <a:ext cx="5810464" cy="1303530"/>
          </a:xfrm>
          <a:prstGeom prst="rect">
            <a:avLst/>
          </a:prstGeom>
          <a:effectLst>
            <a:outerShdw blurRad="126074">
              <a:srgbClr val="000000">
                <a:alpha val="90000"/>
              </a:srgbClr>
            </a:outerShdw>
          </a:effectLst>
        </p:spPr>
        <p:txBody>
          <a:bodyPr lIns="0" tIns="47412" rIns="0" bIns="47412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-187" dirty="0">
                <a:solidFill>
                  <a:srgbClr val="C2C2C2"/>
                </a:solidFill>
                <a:latin typeface="Pretendard Light"/>
              </a:rPr>
              <a:t> PM</a:t>
            </a:r>
            <a:endParaRPr lang="en-US" sz="2400" spc="-187" dirty="0">
              <a:solidFill>
                <a:srgbClr val="C2C2C2"/>
              </a:solidFill>
              <a:latin typeface="Pretendard Light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4800" spc="-187" dirty="0" err="1">
                <a:solidFill>
                  <a:srgbClr val="C2C2C2"/>
                </a:solidFill>
                <a:latin typeface="Pretendard Light"/>
                <a:ea typeface="Pretendard Bold"/>
              </a:rPr>
              <a:t>이영종</a:t>
            </a:r>
            <a:endParaRPr lang="en" sz="4800" b="1" i="0" u="none" strike="noStrike" spc="-187" dirty="0">
              <a:solidFill>
                <a:srgbClr val="C2C2C2"/>
              </a:solidFill>
              <a:ea typeface="Pretendar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962900" y="12369800"/>
            <a:ext cx="8458200" cy="4699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ctr">
              <a:lnSpc>
                <a:spcPct val="99600"/>
              </a:lnSpc>
            </a:pPr>
            <a:r>
              <a:rPr lang="ko-KR" sz="2666" b="0" i="0" u="none" strike="noStrike" dirty="0">
                <a:solidFill>
                  <a:srgbClr val="FFFFFF"/>
                </a:solidFill>
                <a:ea typeface="Pretendard Light"/>
              </a:rPr>
              <a:t>그럼</a:t>
            </a:r>
            <a:r>
              <a:rPr lang="en-US" sz="2666" b="0" i="0" u="none" strike="noStrike" dirty="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Pretendard Light"/>
              </a:rPr>
              <a:t>본격적으로</a:t>
            </a:r>
            <a:r>
              <a:rPr lang="en-US" sz="2666" b="0" i="0" u="none" strike="noStrike" dirty="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Pretendard Light"/>
              </a:rPr>
              <a:t>발표를</a:t>
            </a:r>
            <a:r>
              <a:rPr lang="en-US" sz="2666" b="0" i="0" u="none" strike="noStrike" dirty="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Pretendard Light"/>
              </a:rPr>
              <a:t>시작합니다</a:t>
            </a:r>
            <a:r>
              <a:rPr lang="en-US" sz="2666" b="0" i="0" u="none" strike="noStrike" dirty="0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58800" y="393700"/>
            <a:ext cx="5842000" cy="1282700"/>
          </a:xfrm>
          <a:prstGeom prst="rect">
            <a:avLst/>
          </a:prstGeom>
          <a:effectLst>
            <a:outerShdw blurRad="166405" dir="2700000">
              <a:srgbClr val="000000">
                <a:alpha val="40000"/>
              </a:srgbClr>
            </a:outerShdw>
          </a:effectLst>
        </p:spPr>
        <p:txBody>
          <a:bodyPr lIns="0" tIns="91437" rIns="0" bIns="91437" rtlCol="0" anchor="ctr"/>
          <a:lstStyle/>
          <a:p>
            <a:pPr lvl="0" algn="l">
              <a:lnSpc>
                <a:spcPct val="99600"/>
              </a:lnSpc>
            </a:pPr>
            <a:r>
              <a:rPr lang="en" sz="7198" spc="-72" dirty="0">
                <a:solidFill>
                  <a:srgbClr val="D91E27"/>
                </a:solidFill>
                <a:latin typeface="Pretendard ExtraBold"/>
              </a:rPr>
              <a:t>SYNCMOVIE</a:t>
            </a:r>
            <a:endParaRPr lang="en" sz="7198" b="0" i="0" u="none" strike="noStrike" spc="-72" dirty="0">
              <a:solidFill>
                <a:srgbClr val="D91E27"/>
              </a:solidFill>
              <a:latin typeface="Pretendard ExtraBold"/>
            </a:endParaRP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A778D089-B4D3-435C-B374-E50F656380B5}"/>
              </a:ext>
            </a:extLst>
          </p:cNvPr>
          <p:cNvSpPr txBox="1"/>
          <p:nvPr/>
        </p:nvSpPr>
        <p:spPr>
          <a:xfrm>
            <a:off x="12666618" y="9534649"/>
            <a:ext cx="4654323" cy="2143125"/>
          </a:xfrm>
          <a:prstGeom prst="rect">
            <a:avLst/>
          </a:prstGeom>
          <a:effectLst>
            <a:outerShdw blurRad="126074">
              <a:srgbClr val="000000">
                <a:alpha val="90000"/>
              </a:srgbClr>
            </a:outerShdw>
          </a:effectLst>
        </p:spPr>
        <p:txBody>
          <a:bodyPr lIns="0" tIns="47412" rIns="0" bIns="47412" rtlCol="0" anchor="ctr"/>
          <a:lstStyle/>
          <a:p>
            <a:pPr marL="571500" lvl="0" indent="-571500">
              <a:lnSpc>
                <a:spcPct val="99600"/>
              </a:lnSpc>
              <a:buFont typeface="Wingdings" panose="05000000000000000000" pitchFamily="2" charset="2"/>
              <a:buChar char="ü"/>
            </a:pPr>
            <a:r>
              <a:rPr lang="ko-KR" altLang="en-US" sz="3733" spc="-187" dirty="0">
                <a:solidFill>
                  <a:srgbClr val="C2C2C2"/>
                </a:solidFill>
                <a:latin typeface="Pretendard Light" panose="020B0600000101010101" charset="-127"/>
                <a:ea typeface="Pretendard Light" panose="020B0600000101010101" charset="-127"/>
              </a:rPr>
              <a:t>데이터 수집 및 </a:t>
            </a:r>
            <a:r>
              <a:rPr lang="ko-KR" altLang="en-US" sz="3733" spc="-187" dirty="0" err="1">
                <a:solidFill>
                  <a:srgbClr val="C2C2C2"/>
                </a:solidFill>
                <a:latin typeface="Pretendard Light" panose="020B0600000101010101" charset="-127"/>
                <a:ea typeface="Pretendard Light" panose="020B0600000101010101" charset="-127"/>
              </a:rPr>
              <a:t>전처리</a:t>
            </a:r>
            <a:endParaRPr lang="en-US" altLang="ko-KR" sz="3733" spc="-187" dirty="0">
              <a:solidFill>
                <a:srgbClr val="C2C2C2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571500" lvl="0" indent="-571500">
              <a:lnSpc>
                <a:spcPct val="99600"/>
              </a:lnSpc>
              <a:buFont typeface="Wingdings" panose="05000000000000000000" pitchFamily="2" charset="2"/>
              <a:buChar char="ü"/>
            </a:pPr>
            <a:r>
              <a:rPr lang="en-US" altLang="ko-KR" sz="3733" spc="-187" dirty="0">
                <a:solidFill>
                  <a:srgbClr val="C2C2C2"/>
                </a:solidFill>
                <a:latin typeface="Pretendard Light" panose="020B0600000101010101" charset="-127"/>
                <a:ea typeface="Pretendard Light" panose="020B0600000101010101" charset="-127"/>
              </a:rPr>
              <a:t>TF-IDF </a:t>
            </a:r>
            <a:r>
              <a:rPr lang="ko-KR" altLang="en-US" sz="3733" spc="-187" dirty="0">
                <a:solidFill>
                  <a:srgbClr val="C2C2C2"/>
                </a:solidFill>
                <a:latin typeface="Pretendard Light" panose="020B0600000101010101" charset="-127"/>
                <a:ea typeface="Pretendard Light" panose="020B0600000101010101" charset="-127"/>
              </a:rPr>
              <a:t>기반 추천 로직</a:t>
            </a:r>
            <a:endParaRPr lang="en-US" altLang="ko-KR" sz="3733" spc="-187" dirty="0">
              <a:solidFill>
                <a:srgbClr val="C2C2C2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571500" lvl="0" indent="-571500">
              <a:lnSpc>
                <a:spcPct val="99600"/>
              </a:lnSpc>
              <a:buFont typeface="Wingdings" panose="05000000000000000000" pitchFamily="2" charset="2"/>
              <a:buChar char="ü"/>
            </a:pPr>
            <a:r>
              <a:rPr lang="ko-KR" altLang="en-US" sz="3733" spc="-187" dirty="0">
                <a:solidFill>
                  <a:srgbClr val="C2C2C2"/>
                </a:solidFill>
                <a:latin typeface="Pretendard Light" panose="020B0600000101010101" charset="-127"/>
                <a:ea typeface="Pretendard Light" panose="020B0600000101010101" charset="-127"/>
              </a:rPr>
              <a:t>추천 페이지</a:t>
            </a:r>
            <a:endParaRPr lang="en" sz="3733" i="0" u="none" strike="noStrike" spc="-187" dirty="0">
              <a:solidFill>
                <a:srgbClr val="C2C2C2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472AAE24-7A50-4B82-9C0B-349896E10772}"/>
              </a:ext>
            </a:extLst>
          </p:cNvPr>
          <p:cNvSpPr txBox="1"/>
          <p:nvPr/>
        </p:nvSpPr>
        <p:spPr>
          <a:xfrm>
            <a:off x="7402680" y="9534649"/>
            <a:ext cx="4314701" cy="2143125"/>
          </a:xfrm>
          <a:prstGeom prst="rect">
            <a:avLst/>
          </a:prstGeom>
          <a:effectLst>
            <a:outerShdw blurRad="126074">
              <a:srgbClr val="000000">
                <a:alpha val="90000"/>
              </a:srgbClr>
            </a:outerShdw>
          </a:effectLst>
        </p:spPr>
        <p:txBody>
          <a:bodyPr lIns="0" tIns="47412" rIns="0" bIns="47412" rtlCol="0" anchor="ctr"/>
          <a:lstStyle/>
          <a:p>
            <a:pPr marL="571500" lvl="0" indent="-571500">
              <a:lnSpc>
                <a:spcPct val="99600"/>
              </a:lnSpc>
              <a:buFont typeface="Wingdings" panose="05000000000000000000" pitchFamily="2" charset="2"/>
              <a:buChar char="ü"/>
            </a:pPr>
            <a:r>
              <a:rPr lang="ko-KR" altLang="en-US" sz="3733" i="0" u="none" strike="noStrike" spc="-187" dirty="0">
                <a:solidFill>
                  <a:srgbClr val="C2C2C2"/>
                </a:solidFill>
                <a:latin typeface="Pretendard Light" panose="020B0600000101010101" charset="-127"/>
                <a:ea typeface="Pretendard Light" panose="020B0600000101010101" charset="-127"/>
              </a:rPr>
              <a:t>권한</a:t>
            </a:r>
            <a:r>
              <a:rPr lang="en-US" altLang="ko-KR" sz="3733" i="0" u="none" strike="noStrike" spc="-187" dirty="0">
                <a:solidFill>
                  <a:srgbClr val="C2C2C2"/>
                </a:solidFill>
                <a:latin typeface="Pretendard Light" panose="020B0600000101010101" charset="-127"/>
                <a:ea typeface="Pretendard Light" panose="020B0600000101010101" charset="-127"/>
              </a:rPr>
              <a:t>·</a:t>
            </a:r>
            <a:r>
              <a:rPr lang="ko-KR" altLang="en-US" sz="3733" i="0" u="none" strike="noStrike" spc="-187" dirty="0">
                <a:solidFill>
                  <a:srgbClr val="C2C2C2"/>
                </a:solidFill>
                <a:latin typeface="Pretendard Light" panose="020B0600000101010101" charset="-127"/>
                <a:ea typeface="Pretendard Light" panose="020B0600000101010101" charset="-127"/>
              </a:rPr>
              <a:t>인증 </a:t>
            </a:r>
            <a:r>
              <a:rPr lang="en-US" altLang="ko-KR" sz="3733" i="0" u="none" strike="noStrike" spc="-187" dirty="0">
                <a:solidFill>
                  <a:srgbClr val="C2C2C2"/>
                </a:solidFill>
                <a:latin typeface="Pretendard Light" panose="020B0600000101010101" charset="-127"/>
                <a:ea typeface="Pretendard Light" panose="020B0600000101010101" charset="-127"/>
              </a:rPr>
              <a:t>/ </a:t>
            </a:r>
            <a:r>
              <a:rPr lang="ko-KR" altLang="en-US" sz="3733" i="0" u="none" strike="noStrike" spc="-187" dirty="0">
                <a:solidFill>
                  <a:srgbClr val="C2C2C2"/>
                </a:solidFill>
                <a:latin typeface="Pretendard Light" panose="020B0600000101010101" charset="-127"/>
                <a:ea typeface="Pretendard Light" panose="020B0600000101010101" charset="-127"/>
              </a:rPr>
              <a:t>커뮤니티</a:t>
            </a:r>
            <a:endParaRPr lang="en-US" altLang="ko-KR" sz="3733" i="0" u="none" strike="noStrike" spc="-187" dirty="0">
              <a:solidFill>
                <a:srgbClr val="C2C2C2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571500" lvl="0" indent="-571500">
              <a:lnSpc>
                <a:spcPct val="99600"/>
              </a:lnSpc>
              <a:buFont typeface="Wingdings" panose="05000000000000000000" pitchFamily="2" charset="2"/>
              <a:buChar char="ü"/>
            </a:pPr>
            <a:r>
              <a:rPr lang="ko-KR" altLang="en-US" sz="3733" spc="-187" dirty="0">
                <a:solidFill>
                  <a:srgbClr val="C2C2C2"/>
                </a:solidFill>
                <a:latin typeface="Pretendard Light" panose="020B0600000101010101" charset="-127"/>
                <a:ea typeface="Pretendard Light" panose="020B0600000101010101" charset="-127"/>
              </a:rPr>
              <a:t>메인 페이지</a:t>
            </a:r>
            <a:endParaRPr lang="en-US" altLang="ko-KR" sz="3733" spc="-187" dirty="0">
              <a:solidFill>
                <a:srgbClr val="C2C2C2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571500" lvl="0" indent="-571500">
              <a:lnSpc>
                <a:spcPct val="99600"/>
              </a:lnSpc>
              <a:buFont typeface="Wingdings" panose="05000000000000000000" pitchFamily="2" charset="2"/>
              <a:buChar char="ü"/>
            </a:pPr>
            <a:r>
              <a:rPr lang="ko-KR" altLang="en-US" sz="3733" i="0" u="none" strike="noStrike" spc="-187" dirty="0">
                <a:solidFill>
                  <a:srgbClr val="C2C2C2"/>
                </a:solidFill>
                <a:latin typeface="Pretendard Light" panose="020B0600000101010101" charset="-127"/>
                <a:ea typeface="Pretendard Light" panose="020B0600000101010101" charset="-127"/>
              </a:rPr>
              <a:t>상세 페이지</a:t>
            </a:r>
            <a:endParaRPr lang="en" sz="3733" i="0" u="none" strike="noStrike" spc="-187" dirty="0">
              <a:solidFill>
                <a:srgbClr val="C2C2C2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BA750D07-35A2-4719-AA61-DA72809D2075}"/>
              </a:ext>
            </a:extLst>
          </p:cNvPr>
          <p:cNvSpPr txBox="1"/>
          <p:nvPr/>
        </p:nvSpPr>
        <p:spPr>
          <a:xfrm>
            <a:off x="18834100" y="571500"/>
            <a:ext cx="2070100" cy="4699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ctr">
              <a:lnSpc>
                <a:spcPct val="99600"/>
              </a:lnSpc>
            </a:pPr>
            <a:r>
              <a:rPr lang="en" sz="2666" dirty="0">
                <a:solidFill>
                  <a:srgbClr val="FFFFFF"/>
                </a:solidFill>
                <a:latin typeface="Pretendard Light"/>
              </a:rPr>
              <a:t>Content</a:t>
            </a:r>
            <a:endParaRPr lang="en" sz="2666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8369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0"/>
            <a:ext cx="24384000" cy="838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0" y="-2"/>
            <a:ext cx="24384000" cy="835536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57800"/>
            <a:ext cx="24384000" cy="334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70500"/>
            <a:ext cx="24384000" cy="334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24900" y="393700"/>
            <a:ext cx="2552700" cy="863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36600" y="5294662"/>
            <a:ext cx="16256000" cy="3060700"/>
          </a:xfrm>
          <a:prstGeom prst="rect">
            <a:avLst/>
          </a:prstGeom>
          <a:effectLst>
            <a:outerShdw blurRad="535318">
              <a:srgbClr val="000000">
                <a:alpha val="90000"/>
              </a:srgbClr>
            </a:outerShdw>
          </a:effectLst>
        </p:spPr>
        <p:txBody>
          <a:bodyPr lIns="0" tIns="108370" rIns="0" bIns="10837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8533" spc="-341" dirty="0">
                <a:solidFill>
                  <a:srgbClr val="FFFFFF"/>
                </a:solidFill>
                <a:ea typeface="Pretendard SemiBold"/>
              </a:rPr>
              <a:t>수많은 영화들 중에서</a:t>
            </a:r>
            <a:r>
              <a:rPr lang="en-US" altLang="ko-KR" sz="8533" spc="-341" dirty="0">
                <a:solidFill>
                  <a:srgbClr val="FFFFFF"/>
                </a:solidFill>
                <a:ea typeface="Pretendard SemiBold"/>
              </a:rPr>
              <a:t>, </a:t>
            </a:r>
          </a:p>
          <a:p>
            <a:pPr lvl="0" algn="l">
              <a:lnSpc>
                <a:spcPct val="99600"/>
              </a:lnSpc>
            </a:pPr>
            <a:r>
              <a:rPr lang="ko-KR" altLang="en-US" sz="8533" spc="-341" dirty="0">
                <a:solidFill>
                  <a:srgbClr val="FFFFFF"/>
                </a:solidFill>
                <a:ea typeface="Pretendard SemiBold"/>
              </a:rPr>
              <a:t>우린 </a:t>
            </a:r>
            <a:r>
              <a:rPr lang="ko-KR" altLang="en-US" sz="8533" spc="-341" dirty="0">
                <a:solidFill>
                  <a:srgbClr val="D91E27"/>
                </a:solidFill>
                <a:ea typeface="Pretendard SemiBold"/>
              </a:rPr>
              <a:t>무엇</a:t>
            </a:r>
            <a:r>
              <a:rPr lang="ko-KR" altLang="en-US" sz="8533" spc="-341" dirty="0">
                <a:solidFill>
                  <a:srgbClr val="FFFFFF"/>
                </a:solidFill>
                <a:ea typeface="Pretendard SemiBold"/>
              </a:rPr>
              <a:t>을 </a:t>
            </a:r>
            <a:r>
              <a:rPr lang="ko-KR" altLang="en-US" sz="8533" spc="-341" dirty="0">
                <a:solidFill>
                  <a:srgbClr val="D91E27"/>
                </a:solidFill>
                <a:ea typeface="Pretendard SemiBold"/>
              </a:rPr>
              <a:t>기준</a:t>
            </a:r>
            <a:r>
              <a:rPr lang="ko-KR" altLang="en-US" sz="8533" spc="-341" dirty="0">
                <a:solidFill>
                  <a:srgbClr val="FFFFFF"/>
                </a:solidFill>
                <a:ea typeface="Pretendard SemiBold"/>
              </a:rPr>
              <a:t>으로 선택할까</a:t>
            </a:r>
            <a:r>
              <a:rPr lang="en-US" altLang="ko-KR" sz="8533" spc="-341" dirty="0">
                <a:solidFill>
                  <a:srgbClr val="FFFFFF"/>
                </a:solidFill>
                <a:ea typeface="Pretendard SemiBold"/>
              </a:rPr>
              <a:t>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628100" y="584200"/>
            <a:ext cx="2070100" cy="4699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ctr">
              <a:lnSpc>
                <a:spcPct val="996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Light"/>
              </a:rPr>
              <a:t>Log in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30900" y="381000"/>
            <a:ext cx="2552700" cy="863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8553916"/>
            <a:ext cx="4140200" cy="863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12850" y="8674566"/>
            <a:ext cx="3187700" cy="622300"/>
          </a:xfrm>
          <a:prstGeom prst="rect">
            <a:avLst/>
          </a:prstGeom>
        </p:spPr>
        <p:txBody>
          <a:bodyPr lIns="0" tIns="44026" rIns="0" bIns="44026" rtlCol="0" anchor="ctr"/>
          <a:lstStyle/>
          <a:p>
            <a:pPr lvl="0" algn="ctr">
              <a:lnSpc>
                <a:spcPct val="99600"/>
              </a:lnSpc>
            </a:pPr>
            <a:r>
              <a:rPr lang="en" sz="3466" dirty="0">
                <a:solidFill>
                  <a:srgbClr val="FFFFFF"/>
                </a:solidFill>
                <a:latin typeface="Pretendard Bold" panose="020B0600000101010101" charset="-127"/>
                <a:ea typeface="Pretendard Bold" panose="020B0600000101010101" charset="-127"/>
              </a:rPr>
              <a:t>PROJECT </a:t>
            </a:r>
            <a:r>
              <a:rPr lang="ko-KR" altLang="en-US" sz="3466" dirty="0">
                <a:solidFill>
                  <a:srgbClr val="FFFFFF"/>
                </a:solidFill>
                <a:latin typeface="Pretendard Bold" panose="020B0600000101010101" charset="-127"/>
                <a:ea typeface="Pretendard Bold" panose="020B0600000101010101" charset="-127"/>
              </a:rPr>
              <a:t>배경</a:t>
            </a:r>
            <a:endParaRPr lang="en" sz="3466" b="0" i="0" u="none" strike="noStrike" dirty="0">
              <a:solidFill>
                <a:srgbClr val="FFFFF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36600" y="9705337"/>
            <a:ext cx="12731750" cy="3078046"/>
          </a:xfrm>
          <a:prstGeom prst="rect">
            <a:avLst/>
          </a:prstGeom>
        </p:spPr>
        <p:txBody>
          <a:bodyPr rtlCol="0" anchor="ctr"/>
          <a:lstStyle/>
          <a:p>
            <a:pPr lvl="0" algn="l"/>
            <a:r>
              <a:rPr lang="ko-KR" altLang="en-US" sz="3600" spc="-75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우리는 개인의 취향을 이해하는 영화 추천이 필요하다고 생각했습니다</a:t>
            </a:r>
            <a:r>
              <a:rPr lang="en-US" altLang="ko-KR" sz="3600" spc="-75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3600" b="0" i="0" u="none" strike="noStrike" spc="-75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/>
            <a:endParaRPr lang="en-US" sz="3000" b="0" i="0" u="none" strike="noStrike" spc="-75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/>
            <a:r>
              <a:rPr lang="en-US" sz="3600" b="0" i="0" u="none" strike="noStrike" spc="-75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TMDB</a:t>
            </a:r>
            <a:r>
              <a:rPr lang="ko-KR" altLang="en-US" sz="3600" b="0" i="0" u="none" strike="noStrike" spc="-75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에서 수집한 영화 정보를 목적에 맞게 가공하고</a:t>
            </a:r>
            <a:r>
              <a:rPr lang="en-US" altLang="ko-KR" sz="3600" b="0" i="0" u="none" strike="noStrike" spc="-75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</a:p>
          <a:p>
            <a:pPr lvl="0" algn="l">
              <a:lnSpc>
                <a:spcPct val="116199"/>
              </a:lnSpc>
            </a:pPr>
            <a:r>
              <a:rPr lang="ko-KR" altLang="en-US" sz="3600" spc="-75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줄거리∙인물</a:t>
            </a:r>
            <a:r>
              <a:rPr lang="ko-KR" altLang="en-US" sz="3600" spc="-75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정보를 활용한 콘텐츠 기반 추천으로</a:t>
            </a:r>
            <a:endParaRPr lang="en-US" altLang="ko-KR" sz="3600" spc="-75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3600" spc="-75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sz="3600" spc="-75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내가 진짜 좋아할 영화</a:t>
            </a:r>
            <a:r>
              <a:rPr lang="en-US" sz="3600" spc="-75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”</a:t>
            </a:r>
            <a:r>
              <a:rPr lang="ko-KR" altLang="en-US" sz="3600" spc="-75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찾아주는 서비스를 목표로 합니다</a:t>
            </a:r>
            <a:r>
              <a:rPr lang="en-US" altLang="ko-KR" sz="3600" spc="-75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3600" b="0" i="0" u="none" strike="noStrike" spc="-75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946149" y="9593671"/>
            <a:ext cx="8851900" cy="6223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466" spc="-104" dirty="0">
                <a:solidFill>
                  <a:srgbClr val="9E9E9E"/>
                </a:solidFill>
                <a:latin typeface="Pretendard Bold"/>
                <a:ea typeface="Pretendard Bold"/>
              </a:rPr>
              <a:t>서비스  </a:t>
            </a:r>
            <a:r>
              <a:rPr lang="ko-KR" altLang="en-US" sz="3466" dirty="0">
                <a:solidFill>
                  <a:srgbClr val="9E9E9E"/>
                </a:solidFill>
                <a:latin typeface="Pretendard Bold"/>
                <a:ea typeface="Pretendard Bold"/>
              </a:rPr>
              <a:t>방향</a:t>
            </a:r>
            <a:endParaRPr lang="en-US" sz="3466" b="0" i="0" u="none" strike="noStrike" dirty="0">
              <a:solidFill>
                <a:srgbClr val="9E9E9E"/>
              </a:solidFill>
              <a:latin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949866" y="10312459"/>
            <a:ext cx="10464800" cy="2482695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933" spc="-88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단순 추천을 넘어</a:t>
            </a:r>
            <a:r>
              <a:rPr lang="en-US" altLang="ko-KR" sz="2933" spc="-88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933" spc="-88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사용자가 서로 감상평을 나누고</a:t>
            </a:r>
            <a:endParaRPr lang="en-US" altLang="ko-KR" sz="2933" spc="-88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2933" spc="-88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리뷰를 통해 다음 영화를 선택할 수 있는 영화 커뮤니티를 지향합니다</a:t>
            </a:r>
            <a:r>
              <a:rPr lang="en-US" altLang="ko-KR" sz="2933" spc="-88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altLang="ko-KR" sz="2000" spc="-88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2933" spc="-88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관심 영화 목록</a:t>
            </a:r>
            <a:r>
              <a:rPr lang="en-US" altLang="ko-KR" sz="2933" spc="-88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933" spc="-88" dirty="0" err="1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평가∙리뷰</a:t>
            </a:r>
            <a:r>
              <a:rPr lang="en-US" altLang="ko-KR" sz="2933" spc="-88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933" spc="-88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맞춤형 추천 기능을 통해</a:t>
            </a:r>
            <a:endParaRPr lang="en-US" altLang="ko-KR" sz="2933" spc="-88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2933" spc="-88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혼자 보는 영화가 아닌</a:t>
            </a:r>
            <a:r>
              <a:rPr lang="en-US" altLang="ko-KR" sz="2933" spc="-88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933" spc="-88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함께 이야기하는 경험을 제공합니다</a:t>
            </a:r>
            <a:r>
              <a:rPr lang="en-US" altLang="ko-KR" sz="2933" spc="-88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1798468" y="11238609"/>
            <a:ext cx="3340100" cy="50228"/>
          </a:xfrm>
          <a:prstGeom prst="rect">
            <a:avLst/>
          </a:prstGeom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AB8E4A95-0DF3-4CEF-9596-DB5038B5DC6B}"/>
              </a:ext>
            </a:extLst>
          </p:cNvPr>
          <p:cNvSpPr txBox="1"/>
          <p:nvPr/>
        </p:nvSpPr>
        <p:spPr>
          <a:xfrm>
            <a:off x="558800" y="393700"/>
            <a:ext cx="5842000" cy="1282700"/>
          </a:xfrm>
          <a:prstGeom prst="rect">
            <a:avLst/>
          </a:prstGeom>
          <a:effectLst>
            <a:outerShdw blurRad="166405" dir="2700000">
              <a:srgbClr val="000000">
                <a:alpha val="40000"/>
              </a:srgbClr>
            </a:outerShdw>
          </a:effectLst>
        </p:spPr>
        <p:txBody>
          <a:bodyPr lIns="0" tIns="91437" rIns="0" bIns="91437" rtlCol="0" anchor="ctr"/>
          <a:lstStyle/>
          <a:p>
            <a:pPr lvl="0" algn="l">
              <a:lnSpc>
                <a:spcPct val="99600"/>
              </a:lnSpc>
            </a:pPr>
            <a:r>
              <a:rPr lang="en" sz="7198" spc="-72" dirty="0">
                <a:solidFill>
                  <a:srgbClr val="D91E27"/>
                </a:solidFill>
                <a:latin typeface="Pretendard ExtraBold"/>
              </a:rPr>
              <a:t>SYNCMOVIE</a:t>
            </a:r>
            <a:endParaRPr lang="en" sz="7198" b="0" i="0" u="none" strike="noStrike" spc="-72" dirty="0">
              <a:solidFill>
                <a:srgbClr val="D91E27"/>
              </a:solidFill>
              <a:latin typeface="Pretendard ExtraBold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102B8C90-CBA8-4E5F-ACF2-95F941EA3981}"/>
              </a:ext>
            </a:extLst>
          </p:cNvPr>
          <p:cNvSpPr txBox="1"/>
          <p:nvPr/>
        </p:nvSpPr>
        <p:spPr>
          <a:xfrm>
            <a:off x="18834100" y="571500"/>
            <a:ext cx="2070100" cy="4699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ctr">
              <a:lnSpc>
                <a:spcPct val="99600"/>
              </a:lnSpc>
            </a:pPr>
            <a:r>
              <a:rPr lang="en" sz="2666" dirty="0">
                <a:solidFill>
                  <a:srgbClr val="FFFFFF"/>
                </a:solidFill>
                <a:latin typeface="Pretendard Light"/>
              </a:rPr>
              <a:t>Content</a:t>
            </a:r>
            <a:endParaRPr lang="en" sz="2666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15">
            <a:extLst>
              <a:ext uri="{FF2B5EF4-FFF2-40B4-BE49-F238E27FC236}">
                <a16:creationId xmlns:a16="http://schemas.microsoft.com/office/drawing/2014/main" id="{DB9073EF-C511-4588-9597-91A562AD8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5400" y="7594600"/>
            <a:ext cx="2984500" cy="6896100"/>
          </a:xfrm>
          <a:prstGeom prst="rect">
            <a:avLst/>
          </a:prstGeom>
          <a:effectLst>
            <a:outerShdw blurRad="521449">
              <a:srgbClr val="000000">
                <a:alpha val="90000"/>
              </a:srgbClr>
            </a:outerShdw>
          </a:effec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8369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0" y="0"/>
            <a:ext cx="24384000" cy="838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0" y="0"/>
            <a:ext cx="24384000" cy="518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422900"/>
            <a:ext cx="24384000" cy="334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30900"/>
            <a:ext cx="24384000" cy="334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24900" y="393700"/>
            <a:ext cx="2552700" cy="863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30900" y="381000"/>
            <a:ext cx="25527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56500" y="6654800"/>
            <a:ext cx="29845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99400" y="6883400"/>
            <a:ext cx="368300" cy="419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193800" y="3121027"/>
            <a:ext cx="13106400" cy="3175000"/>
          </a:xfrm>
          <a:prstGeom prst="rect">
            <a:avLst/>
          </a:prstGeom>
          <a:effectLst>
            <a:outerShdw blurRad="602223">
              <a:srgbClr val="000000">
                <a:alpha val="90000"/>
              </a:srgbClr>
            </a:outerShdw>
          </a:effectLst>
        </p:spPr>
        <p:txBody>
          <a:bodyPr lIns="0" tIns="108370" rIns="0" bIns="135463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8533" spc="-341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SYNCMOVIE</a:t>
            </a:r>
            <a:r>
              <a:rPr lang="ko-KR" altLang="en-US" sz="8533" spc="-341" dirty="0">
                <a:solidFill>
                  <a:srgbClr val="FFFFFF"/>
                </a:solidFill>
                <a:ea typeface="Pretendard SemiBold"/>
              </a:rPr>
              <a:t>에서 제공하는 </a:t>
            </a:r>
            <a:endParaRPr lang="ko-KR" sz="8533" b="0" i="0" u="none" strike="noStrike" spc="-341" dirty="0">
              <a:solidFill>
                <a:srgbClr val="FFFFFF"/>
              </a:solidFill>
              <a:ea typeface="Pretendard Semi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10666" b="0" i="0" u="none" strike="noStrike" spc="-426" dirty="0">
                <a:solidFill>
                  <a:srgbClr val="D91E27"/>
                </a:solidFill>
                <a:ea typeface="Pretendard ExtraBold"/>
              </a:rPr>
              <a:t>핵심</a:t>
            </a:r>
            <a:r>
              <a:rPr lang="ko-KR" altLang="en-US" sz="10666" b="0" i="0" u="none" strike="noStrike" spc="-426" dirty="0">
                <a:solidFill>
                  <a:srgbClr val="FFFFFF"/>
                </a:solidFill>
                <a:ea typeface="Pretendard ExtraBold"/>
              </a:rPr>
              <a:t> 기능 </a:t>
            </a:r>
            <a:r>
              <a:rPr lang="en-US" altLang="ko-KR" sz="10666" b="0" i="0" u="none" strike="noStrike" spc="-426" dirty="0">
                <a:solidFill>
                  <a:srgbClr val="FFFFFF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5</a:t>
            </a:r>
            <a:r>
              <a:rPr lang="ko-KR" altLang="en-US" sz="10666" b="0" i="0" u="none" strike="noStrike" spc="-426" dirty="0">
                <a:solidFill>
                  <a:srgbClr val="FFFFFF"/>
                </a:solidFill>
                <a:ea typeface="Pretendard ExtraBold"/>
              </a:rPr>
              <a:t>가지</a:t>
            </a:r>
            <a:endParaRPr lang="ko-KR" sz="10666" b="0" i="0" u="none" strike="noStrike" spc="-426" dirty="0">
              <a:solidFill>
                <a:srgbClr val="FFFFFF"/>
              </a:solidFill>
              <a:ea typeface="Pretendard Extra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1628100" y="584200"/>
            <a:ext cx="2070100" cy="4699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ctr">
              <a:lnSpc>
                <a:spcPct val="996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Light"/>
              </a:rPr>
              <a:t>Log in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247100" y="6807200"/>
            <a:ext cx="1866900" cy="571500"/>
          </a:xfrm>
          <a:prstGeom prst="rect">
            <a:avLst/>
          </a:prstGeom>
        </p:spPr>
        <p:txBody>
          <a:bodyPr lIns="0" tIns="40639" rIns="0" bIns="40639" rtlCol="0" anchor="ctr"/>
          <a:lstStyle/>
          <a:p>
            <a:pPr lvl="0" algn="l">
              <a:lnSpc>
                <a:spcPct val="99600"/>
              </a:lnSpc>
            </a:pPr>
            <a:r>
              <a:rPr lang="en" sz="3199" b="0" i="0" u="none" strike="noStrike" spc="-64">
                <a:solidFill>
                  <a:srgbClr val="000000"/>
                </a:solidFill>
                <a:ea typeface="Pretendard SemiBold"/>
              </a:rPr>
              <a:t>바로가기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93800" y="6613527"/>
            <a:ext cx="9550400" cy="9525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-US" sz="2666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SYNCMOVIE</a:t>
            </a:r>
            <a:r>
              <a:rPr lang="ko-KR" altLang="en-US" sz="2666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는 단순한 영화 조회를 넘어</a:t>
            </a:r>
            <a:r>
              <a:rPr lang="en-US" altLang="ko-KR" sz="2666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,</a:t>
            </a:r>
          </a:p>
          <a:p>
            <a:pPr lvl="0" algn="l">
              <a:lnSpc>
                <a:spcPct val="116199"/>
              </a:lnSpc>
            </a:pPr>
            <a:r>
              <a:rPr lang="ko-KR" altLang="en-US" sz="2666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개인화 </a:t>
            </a:r>
            <a:r>
              <a:rPr lang="ko-KR" altLang="en-US" sz="2666" b="0" i="0" u="none" strike="noStrike" dirty="0" err="1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추천∙커뮤니티∙편의</a:t>
            </a:r>
            <a:r>
              <a:rPr lang="ko-KR" altLang="en-US" sz="2666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 기능을 한 곳에 담은 영화 플랫폼입니다</a:t>
            </a:r>
            <a:r>
              <a:rPr lang="en-US" altLang="ko-KR" sz="2666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en-US" sz="2666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B2D22ACC-F14C-48A8-A8CC-F953CA6BC4D3}"/>
              </a:ext>
            </a:extLst>
          </p:cNvPr>
          <p:cNvSpPr txBox="1"/>
          <p:nvPr/>
        </p:nvSpPr>
        <p:spPr>
          <a:xfrm>
            <a:off x="558800" y="393700"/>
            <a:ext cx="5842000" cy="1282700"/>
          </a:xfrm>
          <a:prstGeom prst="rect">
            <a:avLst/>
          </a:prstGeom>
          <a:effectLst>
            <a:outerShdw blurRad="166405" dir="2700000">
              <a:srgbClr val="000000">
                <a:alpha val="40000"/>
              </a:srgbClr>
            </a:outerShdw>
          </a:effectLst>
        </p:spPr>
        <p:txBody>
          <a:bodyPr lIns="0" tIns="91437" rIns="0" bIns="91437" rtlCol="0" anchor="ctr"/>
          <a:lstStyle/>
          <a:p>
            <a:pPr lvl="0" algn="l">
              <a:lnSpc>
                <a:spcPct val="99600"/>
              </a:lnSpc>
            </a:pPr>
            <a:r>
              <a:rPr lang="en" sz="7198" spc="-72" dirty="0">
                <a:solidFill>
                  <a:srgbClr val="D91E27"/>
                </a:solidFill>
                <a:latin typeface="Pretendard ExtraBold"/>
              </a:rPr>
              <a:t>SYNCMOVIE</a:t>
            </a:r>
            <a:endParaRPr lang="en" sz="7198" b="0" i="0" u="none" strike="noStrike" spc="-72" dirty="0">
              <a:solidFill>
                <a:srgbClr val="D91E27"/>
              </a:solidFill>
              <a:latin typeface="Pretendard ExtraBold"/>
            </a:endParaRPr>
          </a:p>
        </p:txBody>
      </p:sp>
      <p:pic>
        <p:nvPicPr>
          <p:cNvPr id="55" name="Picture 11">
            <a:extLst>
              <a:ext uri="{FF2B5EF4-FFF2-40B4-BE49-F238E27FC236}">
                <a16:creationId xmlns:a16="http://schemas.microsoft.com/office/drawing/2014/main" id="{D5D8087D-09C1-4529-A026-8EE4C44ACC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5700" y="7594600"/>
            <a:ext cx="4851400" cy="6896100"/>
          </a:xfrm>
          <a:prstGeom prst="rect">
            <a:avLst/>
          </a:prstGeom>
          <a:effectLst>
            <a:outerShdw blurRad="875919">
              <a:srgbClr val="000000">
                <a:alpha val="90000"/>
              </a:srgbClr>
            </a:outerShdw>
          </a:effectLst>
        </p:spPr>
      </p:pic>
      <p:pic>
        <p:nvPicPr>
          <p:cNvPr id="56" name="Picture 12">
            <a:extLst>
              <a:ext uri="{FF2B5EF4-FFF2-40B4-BE49-F238E27FC236}">
                <a16:creationId xmlns:a16="http://schemas.microsoft.com/office/drawing/2014/main" id="{5529A460-FC0B-4B1A-89A6-1980865F15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11800" y="7594600"/>
            <a:ext cx="2908300" cy="6896100"/>
          </a:xfrm>
          <a:prstGeom prst="rect">
            <a:avLst/>
          </a:prstGeom>
          <a:effectLst>
            <a:outerShdw blurRad="508419">
              <a:srgbClr val="000000">
                <a:alpha val="90000"/>
              </a:srgbClr>
            </a:outerShdw>
          </a:effectLst>
        </p:spPr>
      </p:pic>
      <p:pic>
        <p:nvPicPr>
          <p:cNvPr id="57" name="Picture 13">
            <a:extLst>
              <a:ext uri="{FF2B5EF4-FFF2-40B4-BE49-F238E27FC236}">
                <a16:creationId xmlns:a16="http://schemas.microsoft.com/office/drawing/2014/main" id="{456686C1-3124-4EEA-8EB5-107EABECF5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82200" y="7594600"/>
            <a:ext cx="4851400" cy="6896100"/>
          </a:xfrm>
          <a:prstGeom prst="rect">
            <a:avLst/>
          </a:prstGeom>
          <a:effectLst>
            <a:outerShdw blurRad="875919">
              <a:srgbClr val="000000">
                <a:alpha val="90000"/>
              </a:srgbClr>
            </a:outerShdw>
          </a:effectLst>
        </p:spPr>
      </p:pic>
      <p:pic>
        <p:nvPicPr>
          <p:cNvPr id="58" name="Picture 14">
            <a:extLst>
              <a:ext uri="{FF2B5EF4-FFF2-40B4-BE49-F238E27FC236}">
                <a16:creationId xmlns:a16="http://schemas.microsoft.com/office/drawing/2014/main" id="{ACBAFCC7-18F9-4FB7-BEAE-CA6C5E2BEB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376400" y="7594600"/>
            <a:ext cx="3124200" cy="6896100"/>
          </a:xfrm>
          <a:prstGeom prst="rect">
            <a:avLst/>
          </a:prstGeom>
          <a:effectLst>
            <a:outerShdw blurRad="547268">
              <a:srgbClr val="000000">
                <a:alpha val="90000"/>
              </a:srgbClr>
            </a:outerShdw>
          </a:effectLst>
        </p:spPr>
      </p:pic>
      <p:sp>
        <p:nvSpPr>
          <p:cNvPr id="28" name="순서도: 대체 처리 27">
            <a:extLst>
              <a:ext uri="{FF2B5EF4-FFF2-40B4-BE49-F238E27FC236}">
                <a16:creationId xmlns:a16="http://schemas.microsoft.com/office/drawing/2014/main" id="{E9E9B661-8839-4503-A7B6-A19DABA153FE}"/>
              </a:ext>
            </a:extLst>
          </p:cNvPr>
          <p:cNvSpPr/>
          <p:nvPr/>
        </p:nvSpPr>
        <p:spPr>
          <a:xfrm>
            <a:off x="2811445" y="9074150"/>
            <a:ext cx="2615114" cy="3810000"/>
          </a:xfrm>
          <a:prstGeom prst="flowChartAlternateProcess">
            <a:avLst/>
          </a:prstGeom>
          <a:solidFill>
            <a:schemeClr val="tx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래픽 29" descr="사용자 단색으로 채워진">
            <a:extLst>
              <a:ext uri="{FF2B5EF4-FFF2-40B4-BE49-F238E27FC236}">
                <a16:creationId xmlns:a16="http://schemas.microsoft.com/office/drawing/2014/main" id="{C029924F-5C79-4D85-B9E0-73F43840CF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05907" y="9281982"/>
            <a:ext cx="86463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9DD43AA-A860-4F8F-84AA-5C4A5D84A803}"/>
              </a:ext>
            </a:extLst>
          </p:cNvPr>
          <p:cNvSpPr txBox="1"/>
          <p:nvPr/>
        </p:nvSpPr>
        <p:spPr>
          <a:xfrm>
            <a:off x="2741436" y="10142940"/>
            <a:ext cx="2789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인증 및 권한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40991B-7248-4912-B0A6-4BE19B65A258}"/>
              </a:ext>
            </a:extLst>
          </p:cNvPr>
          <p:cNvSpPr txBox="1"/>
          <p:nvPr/>
        </p:nvSpPr>
        <p:spPr>
          <a:xfrm>
            <a:off x="3040449" y="10957305"/>
            <a:ext cx="21571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회원가입</a:t>
            </a:r>
            <a:endParaRPr lang="en-US" altLang="ko-KR" sz="2400" b="1" dirty="0">
              <a:solidFill>
                <a:schemeClr val="bg1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로그인</a:t>
            </a:r>
            <a:endParaRPr lang="en-US" altLang="ko-KR" sz="2400" b="1" dirty="0">
              <a:solidFill>
                <a:schemeClr val="bg1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로그아웃</a:t>
            </a:r>
            <a:endParaRPr lang="en-US" altLang="ko-KR" sz="2400" b="1" dirty="0">
              <a:solidFill>
                <a:schemeClr val="bg1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회원탈퇴</a:t>
            </a:r>
          </a:p>
        </p:txBody>
      </p:sp>
      <p:sp>
        <p:nvSpPr>
          <p:cNvPr id="99" name="순서도: 대체 처리 98">
            <a:extLst>
              <a:ext uri="{FF2B5EF4-FFF2-40B4-BE49-F238E27FC236}">
                <a16:creationId xmlns:a16="http://schemas.microsoft.com/office/drawing/2014/main" id="{25324BF9-81BD-43B8-B0DD-2334719E8F46}"/>
              </a:ext>
            </a:extLst>
          </p:cNvPr>
          <p:cNvSpPr/>
          <p:nvPr/>
        </p:nvSpPr>
        <p:spPr>
          <a:xfrm>
            <a:off x="7339612" y="9074150"/>
            <a:ext cx="2615114" cy="3810000"/>
          </a:xfrm>
          <a:prstGeom prst="flowChartAlternateProcess">
            <a:avLst/>
          </a:prstGeom>
          <a:solidFill>
            <a:schemeClr val="tx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66105A-9167-4DD1-976B-A6A6662AE819}"/>
              </a:ext>
            </a:extLst>
          </p:cNvPr>
          <p:cNvSpPr txBox="1"/>
          <p:nvPr/>
        </p:nvSpPr>
        <p:spPr>
          <a:xfrm>
            <a:off x="7250441" y="10124311"/>
            <a:ext cx="2800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영화 목록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3B2491-348C-4471-8DDA-8338DCD42C7A}"/>
              </a:ext>
            </a:extLst>
          </p:cNvPr>
          <p:cNvSpPr txBox="1"/>
          <p:nvPr/>
        </p:nvSpPr>
        <p:spPr>
          <a:xfrm>
            <a:off x="7503828" y="10938676"/>
            <a:ext cx="2286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지금 뜨는 콘텐츠</a:t>
            </a:r>
            <a:endParaRPr lang="en-US" altLang="ko-KR" sz="2400" b="1" dirty="0">
              <a:solidFill>
                <a:schemeClr val="bg1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장르별</a:t>
            </a:r>
            <a:b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영화 리스트</a:t>
            </a:r>
          </a:p>
        </p:txBody>
      </p:sp>
      <p:pic>
        <p:nvPicPr>
          <p:cNvPr id="81" name="그래픽 80" descr="목록 단색으로 채워진">
            <a:extLst>
              <a:ext uri="{FF2B5EF4-FFF2-40B4-BE49-F238E27FC236}">
                <a16:creationId xmlns:a16="http://schemas.microsoft.com/office/drawing/2014/main" id="{C410D927-7595-4468-8692-837D2AD9109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27786" y="9222611"/>
            <a:ext cx="914400" cy="914400"/>
          </a:xfrm>
          <a:prstGeom prst="rect">
            <a:avLst/>
          </a:prstGeom>
        </p:spPr>
      </p:pic>
      <p:sp>
        <p:nvSpPr>
          <p:cNvPr id="102" name="순서도: 대체 처리 101">
            <a:extLst>
              <a:ext uri="{FF2B5EF4-FFF2-40B4-BE49-F238E27FC236}">
                <a16:creationId xmlns:a16="http://schemas.microsoft.com/office/drawing/2014/main" id="{B8FCB76D-975D-4481-82BF-EB30F8B6C51C}"/>
              </a:ext>
            </a:extLst>
          </p:cNvPr>
          <p:cNvSpPr/>
          <p:nvPr/>
        </p:nvSpPr>
        <p:spPr>
          <a:xfrm>
            <a:off x="11844341" y="9074150"/>
            <a:ext cx="2615114" cy="3810000"/>
          </a:xfrm>
          <a:prstGeom prst="flowChartAlternateProcess">
            <a:avLst/>
          </a:prstGeom>
          <a:solidFill>
            <a:schemeClr val="tx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C4B4D3-9677-4FED-B045-1D47E7925879}"/>
              </a:ext>
            </a:extLst>
          </p:cNvPr>
          <p:cNvSpPr txBox="1"/>
          <p:nvPr/>
        </p:nvSpPr>
        <p:spPr>
          <a:xfrm>
            <a:off x="11808674" y="10103350"/>
            <a:ext cx="2659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영화 추천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BAE7255-EA5C-4BD6-832A-7D3F72239537}"/>
              </a:ext>
            </a:extLst>
          </p:cNvPr>
          <p:cNvSpPr txBox="1"/>
          <p:nvPr/>
        </p:nvSpPr>
        <p:spPr>
          <a:xfrm>
            <a:off x="11956571" y="10896600"/>
            <a:ext cx="23906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줄거리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b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줄거리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장르</a:t>
            </a:r>
            <a:endParaRPr lang="en-US" altLang="ko-KR" sz="2400" b="1" dirty="0">
              <a:solidFill>
                <a:schemeClr val="bg1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인물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b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배우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감독</a:t>
            </a:r>
            <a:endParaRPr lang="en-US" altLang="ko-KR" sz="2400" b="1" dirty="0">
              <a:solidFill>
                <a:schemeClr val="bg1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83" name="그래픽 82" descr="클래퍼 보드 단색으로 채워진">
            <a:extLst>
              <a:ext uri="{FF2B5EF4-FFF2-40B4-BE49-F238E27FC236}">
                <a16:creationId xmlns:a16="http://schemas.microsoft.com/office/drawing/2014/main" id="{8824C448-7900-4208-9F29-FD2BC97C435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675427" y="9222611"/>
            <a:ext cx="914400" cy="914400"/>
          </a:xfrm>
          <a:prstGeom prst="rect">
            <a:avLst/>
          </a:prstGeom>
        </p:spPr>
      </p:pic>
      <p:sp>
        <p:nvSpPr>
          <p:cNvPr id="105" name="순서도: 대체 처리 104">
            <a:extLst>
              <a:ext uri="{FF2B5EF4-FFF2-40B4-BE49-F238E27FC236}">
                <a16:creationId xmlns:a16="http://schemas.microsoft.com/office/drawing/2014/main" id="{AD0CC894-C542-48B7-A283-567DAFA9F113}"/>
              </a:ext>
            </a:extLst>
          </p:cNvPr>
          <p:cNvSpPr/>
          <p:nvPr/>
        </p:nvSpPr>
        <p:spPr>
          <a:xfrm>
            <a:off x="16504286" y="9053992"/>
            <a:ext cx="2615114" cy="3810000"/>
          </a:xfrm>
          <a:prstGeom prst="flowChartAlternateProcess">
            <a:avLst/>
          </a:prstGeom>
          <a:solidFill>
            <a:schemeClr val="tx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025E4F2-C876-4947-A54F-8B31426673D1}"/>
              </a:ext>
            </a:extLst>
          </p:cNvPr>
          <p:cNvSpPr txBox="1"/>
          <p:nvPr/>
        </p:nvSpPr>
        <p:spPr>
          <a:xfrm>
            <a:off x="16548457" y="10082235"/>
            <a:ext cx="258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커뮤니티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04FB82F-7D9A-40ED-8AC2-E40DFB5964CB}"/>
              </a:ext>
            </a:extLst>
          </p:cNvPr>
          <p:cNvSpPr txBox="1"/>
          <p:nvPr/>
        </p:nvSpPr>
        <p:spPr>
          <a:xfrm>
            <a:off x="16802471" y="10896600"/>
            <a:ext cx="2018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사용자</a:t>
            </a:r>
            <a:b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프로필</a:t>
            </a:r>
            <a:endParaRPr lang="en-US" altLang="ko-KR" sz="2400" b="1" dirty="0">
              <a:solidFill>
                <a:schemeClr val="bg1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관심 영화</a:t>
            </a:r>
            <a:endParaRPr lang="en-US" altLang="ko-KR" sz="2400" b="1" dirty="0">
              <a:solidFill>
                <a:schemeClr val="bg1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영화 리뷰</a:t>
            </a:r>
            <a:endParaRPr lang="en-US" altLang="ko-KR" sz="2400" b="1" dirty="0">
              <a:solidFill>
                <a:schemeClr val="bg1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79" name="그래픽 78" descr="사용자 단색으로 채워진">
            <a:extLst>
              <a:ext uri="{FF2B5EF4-FFF2-40B4-BE49-F238E27FC236}">
                <a16:creationId xmlns:a16="http://schemas.microsoft.com/office/drawing/2014/main" id="{8F39A6BC-C4EA-4977-A172-BEC55416E5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7322257" y="9133640"/>
            <a:ext cx="1032155" cy="1032155"/>
          </a:xfrm>
          <a:prstGeom prst="rect">
            <a:avLst/>
          </a:prstGeom>
        </p:spPr>
      </p:pic>
      <p:sp>
        <p:nvSpPr>
          <p:cNvPr id="107" name="순서도: 대체 처리 106">
            <a:extLst>
              <a:ext uri="{FF2B5EF4-FFF2-40B4-BE49-F238E27FC236}">
                <a16:creationId xmlns:a16="http://schemas.microsoft.com/office/drawing/2014/main" id="{F8A9AADD-0CCB-473B-A2D1-EADEA5C20DD0}"/>
              </a:ext>
            </a:extLst>
          </p:cNvPr>
          <p:cNvSpPr/>
          <p:nvPr/>
        </p:nvSpPr>
        <p:spPr>
          <a:xfrm>
            <a:off x="20905286" y="9074150"/>
            <a:ext cx="2615114" cy="3810000"/>
          </a:xfrm>
          <a:prstGeom prst="flowChartAlternateProcess">
            <a:avLst/>
          </a:prstGeom>
          <a:solidFill>
            <a:schemeClr val="tx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45D7AFE-EB80-49CD-8C75-3879A051A816}"/>
              </a:ext>
            </a:extLst>
          </p:cNvPr>
          <p:cNvSpPr txBox="1"/>
          <p:nvPr/>
        </p:nvSpPr>
        <p:spPr>
          <a:xfrm>
            <a:off x="20730671" y="10125219"/>
            <a:ext cx="295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닉네임 추천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8A46267-5092-454F-935B-871037C1D67C}"/>
              </a:ext>
            </a:extLst>
          </p:cNvPr>
          <p:cNvSpPr txBox="1"/>
          <p:nvPr/>
        </p:nvSpPr>
        <p:spPr>
          <a:xfrm>
            <a:off x="21025678" y="10939584"/>
            <a:ext cx="2374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AI </a:t>
            </a: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활용하여</a:t>
            </a:r>
            <a:b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추천 받는 기능</a:t>
            </a:r>
            <a:endParaRPr lang="en-US" altLang="ko-KR" sz="2400" b="1" dirty="0">
              <a:solidFill>
                <a:schemeClr val="bg1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85" name="그래픽 84" descr="뇌 단색으로 채워진">
            <a:extLst>
              <a:ext uri="{FF2B5EF4-FFF2-40B4-BE49-F238E27FC236}">
                <a16:creationId xmlns:a16="http://schemas.microsoft.com/office/drawing/2014/main" id="{1084EC0B-E6ED-44C6-9693-0935D734893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1757615" y="9219418"/>
            <a:ext cx="914400" cy="914400"/>
          </a:xfrm>
          <a:prstGeom prst="rect">
            <a:avLst/>
          </a:prstGeom>
        </p:spPr>
      </p:pic>
      <p:sp>
        <p:nvSpPr>
          <p:cNvPr id="49" name="TextBox 16">
            <a:extLst>
              <a:ext uri="{FF2B5EF4-FFF2-40B4-BE49-F238E27FC236}">
                <a16:creationId xmlns:a16="http://schemas.microsoft.com/office/drawing/2014/main" id="{F5198C18-7D08-48E3-BAD2-43FED625DDED}"/>
              </a:ext>
            </a:extLst>
          </p:cNvPr>
          <p:cNvSpPr txBox="1"/>
          <p:nvPr/>
        </p:nvSpPr>
        <p:spPr>
          <a:xfrm>
            <a:off x="18834100" y="571500"/>
            <a:ext cx="2070100" cy="4699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ctr">
              <a:lnSpc>
                <a:spcPct val="99600"/>
              </a:lnSpc>
            </a:pPr>
            <a:r>
              <a:rPr lang="en" sz="2666" dirty="0">
                <a:solidFill>
                  <a:srgbClr val="FFFFFF"/>
                </a:solidFill>
                <a:latin typeface="Pretendard Light"/>
              </a:rPr>
              <a:t>Content</a:t>
            </a:r>
            <a:endParaRPr lang="en" sz="2666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4900" y="393700"/>
            <a:ext cx="2552700" cy="863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628100" y="584200"/>
            <a:ext cx="2070100" cy="4699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ctr">
              <a:lnSpc>
                <a:spcPct val="996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Light"/>
              </a:rPr>
              <a:t>Log in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0900" y="381000"/>
            <a:ext cx="2552700" cy="863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58800" y="1995447"/>
            <a:ext cx="12243966" cy="876300"/>
          </a:xfrm>
          <a:prstGeom prst="rect">
            <a:avLst/>
          </a:prstGeom>
          <a:effectLst>
            <a:outerShdw blurRad="166316">
              <a:srgbClr val="000000">
                <a:alpha val="90000"/>
              </a:srgbClr>
            </a:outerShdw>
          </a:effectLst>
        </p:spPr>
        <p:txBody>
          <a:bodyPr lIns="0" tIns="62527" rIns="0" bIns="62527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923" spc="-197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줄거리 기반 추천</a:t>
            </a:r>
            <a:r>
              <a:rPr lang="en-US" altLang="ko-KR" sz="4923" spc="-197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4923" spc="-197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줄거리</a:t>
            </a:r>
            <a:r>
              <a:rPr lang="en-US" altLang="ko-KR" sz="4923" spc="-197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&amp;</a:t>
            </a:r>
            <a:r>
              <a:rPr lang="ko-KR" altLang="en-US" sz="4923" spc="-197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장르 기반으로</a:t>
            </a:r>
            <a:endParaRPr lang="ko-KR" sz="4923" b="0" i="0" u="none" strike="noStrike" spc="-197" dirty="0">
              <a:solidFill>
                <a:srgbClr val="FFFFF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256289" y="4682977"/>
            <a:ext cx="5549900" cy="4699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줄거리 기반 </a:t>
            </a:r>
            <a:r>
              <a:rPr lang="en-US" altLang="ko-KR" sz="32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TF-IDF </a:t>
            </a:r>
            <a:r>
              <a:rPr lang="ko-KR" altLang="en-US" sz="32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유사도 계산</a:t>
            </a:r>
            <a:endParaRPr lang="ko-KR" sz="32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8A4F9EB8-58B4-40D0-9D30-4E8EDD5C3073}"/>
              </a:ext>
            </a:extLst>
          </p:cNvPr>
          <p:cNvSpPr txBox="1"/>
          <p:nvPr/>
        </p:nvSpPr>
        <p:spPr>
          <a:xfrm>
            <a:off x="558800" y="393700"/>
            <a:ext cx="5842000" cy="1282700"/>
          </a:xfrm>
          <a:prstGeom prst="rect">
            <a:avLst/>
          </a:prstGeom>
          <a:effectLst>
            <a:outerShdw blurRad="166405" dir="2700000">
              <a:srgbClr val="000000">
                <a:alpha val="40000"/>
              </a:srgbClr>
            </a:outerShdw>
          </a:effectLst>
        </p:spPr>
        <p:txBody>
          <a:bodyPr lIns="0" tIns="91437" rIns="0" bIns="91437" rtlCol="0" anchor="ctr"/>
          <a:lstStyle/>
          <a:p>
            <a:pPr lvl="0" algn="l">
              <a:lnSpc>
                <a:spcPct val="99600"/>
              </a:lnSpc>
            </a:pPr>
            <a:r>
              <a:rPr lang="en" sz="7198" spc="-72" dirty="0">
                <a:solidFill>
                  <a:srgbClr val="D91E27"/>
                </a:solidFill>
                <a:latin typeface="Pretendard ExtraBold"/>
              </a:rPr>
              <a:t>SYNCMOVIE</a:t>
            </a:r>
            <a:endParaRPr lang="en" sz="7198" b="0" i="0" u="none" strike="noStrike" spc="-72" dirty="0">
              <a:solidFill>
                <a:srgbClr val="D91E27"/>
              </a:solidFill>
              <a:latin typeface="Pretendard ExtraBold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FA6A44-92A4-4103-9E2D-526AEE579C31}"/>
              </a:ext>
            </a:extLst>
          </p:cNvPr>
          <p:cNvGrpSpPr/>
          <p:nvPr/>
        </p:nvGrpSpPr>
        <p:grpSpPr>
          <a:xfrm>
            <a:off x="2554479" y="3522362"/>
            <a:ext cx="2362200" cy="723900"/>
            <a:chOff x="4038600" y="10881888"/>
            <a:chExt cx="2362200" cy="723900"/>
          </a:xfrm>
        </p:grpSpPr>
        <p:pic>
          <p:nvPicPr>
            <p:cNvPr id="32" name="Picture 22">
              <a:extLst>
                <a:ext uri="{FF2B5EF4-FFF2-40B4-BE49-F238E27FC236}">
                  <a16:creationId xmlns:a16="http://schemas.microsoft.com/office/drawing/2014/main" id="{268F17BE-014D-4363-AF35-1877246CE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8600" y="10881888"/>
              <a:ext cx="2362200" cy="723900"/>
            </a:xfrm>
            <a:prstGeom prst="rect">
              <a:avLst/>
            </a:prstGeom>
            <a:effectLst>
              <a:outerShdw blurRad="57663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33" name="TextBox 23">
              <a:extLst>
                <a:ext uri="{FF2B5EF4-FFF2-40B4-BE49-F238E27FC236}">
                  <a16:creationId xmlns:a16="http://schemas.microsoft.com/office/drawing/2014/main" id="{89ACFA80-9FA5-4D74-9616-4631777A2C0F}"/>
                </a:ext>
              </a:extLst>
            </p:cNvPr>
            <p:cNvSpPr txBox="1"/>
            <p:nvPr/>
          </p:nvSpPr>
          <p:spPr>
            <a:xfrm>
              <a:off x="4178300" y="10984861"/>
              <a:ext cx="2082800" cy="520700"/>
            </a:xfrm>
            <a:prstGeom prst="rect">
              <a:avLst/>
            </a:prstGeom>
          </p:spPr>
          <p:txBody>
            <a:bodyPr lIns="0" tIns="37253" rIns="0" bIns="37253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933" dirty="0">
                  <a:solidFill>
                    <a:srgbClr val="FFFFFF"/>
                  </a:solidFill>
                  <a:latin typeface="Pretendard ExtraBold" panose="020B0600000101010101" charset="-127"/>
                  <a:ea typeface="Pretendard ExtraBold" panose="020B0600000101010101" charset="-127"/>
                </a:rPr>
                <a:t>사용자 선택</a:t>
              </a:r>
              <a:endParaRPr lang="en" sz="2933" b="0" i="0" u="none" strike="noStrike" dirty="0">
                <a:solidFill>
                  <a:srgbClr val="FFFFFF"/>
                </a:solidFill>
                <a:latin typeface="Pretendard ExtraBold" panose="020B0600000101010101" charset="-127"/>
                <a:ea typeface="Pretendard ExtraBold" panose="020B0600000101010101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2B658BC-5DD3-4E53-AC35-2F2496FAC544}"/>
              </a:ext>
            </a:extLst>
          </p:cNvPr>
          <p:cNvGrpSpPr/>
          <p:nvPr/>
        </p:nvGrpSpPr>
        <p:grpSpPr>
          <a:xfrm>
            <a:off x="17449800" y="3480711"/>
            <a:ext cx="2362200" cy="723900"/>
            <a:chOff x="4038600" y="10881888"/>
            <a:chExt cx="2362200" cy="723900"/>
          </a:xfrm>
        </p:grpSpPr>
        <p:pic>
          <p:nvPicPr>
            <p:cNvPr id="36" name="Picture 22">
              <a:extLst>
                <a:ext uri="{FF2B5EF4-FFF2-40B4-BE49-F238E27FC236}">
                  <a16:creationId xmlns:a16="http://schemas.microsoft.com/office/drawing/2014/main" id="{22948E57-E9CD-450F-B84A-F4E44AD26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8600" y="10881888"/>
              <a:ext cx="2362200" cy="723900"/>
            </a:xfrm>
            <a:prstGeom prst="rect">
              <a:avLst/>
            </a:prstGeom>
            <a:effectLst>
              <a:outerShdw blurRad="57663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37" name="TextBox 23">
              <a:extLst>
                <a:ext uri="{FF2B5EF4-FFF2-40B4-BE49-F238E27FC236}">
                  <a16:creationId xmlns:a16="http://schemas.microsoft.com/office/drawing/2014/main" id="{CFC88A54-F36E-42BB-ABC4-A57B4000179C}"/>
                </a:ext>
              </a:extLst>
            </p:cNvPr>
            <p:cNvSpPr txBox="1"/>
            <p:nvPr/>
          </p:nvSpPr>
          <p:spPr>
            <a:xfrm>
              <a:off x="4178300" y="10984861"/>
              <a:ext cx="2082800" cy="520700"/>
            </a:xfrm>
            <a:prstGeom prst="rect">
              <a:avLst/>
            </a:prstGeom>
          </p:spPr>
          <p:txBody>
            <a:bodyPr lIns="0" tIns="37253" rIns="0" bIns="37253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933" dirty="0">
                  <a:solidFill>
                    <a:srgbClr val="FFFFFF"/>
                  </a:solidFill>
                  <a:latin typeface="Pretendard ExtraBold" panose="020B0600000101010101" charset="-127"/>
                  <a:ea typeface="Pretendard ExtraBold" panose="020B0600000101010101" charset="-127"/>
                </a:rPr>
                <a:t>추천 결과</a:t>
              </a:r>
              <a:endParaRPr lang="en" sz="2933" b="0" i="0" u="none" strike="noStrike" dirty="0">
                <a:solidFill>
                  <a:srgbClr val="FFFFFF"/>
                </a:solidFill>
                <a:latin typeface="Pretendard ExtraBold" panose="020B0600000101010101" charset="-127"/>
                <a:ea typeface="Pretendard ExtraBold" panose="020B0600000101010101" charset="-127"/>
              </a:endParaRPr>
            </a:p>
          </p:txBody>
        </p:sp>
      </p:grpSp>
      <p:pic>
        <p:nvPicPr>
          <p:cNvPr id="38" name="그래픽 37" descr="갈매기형 화살표 단색으로 채워진">
            <a:extLst>
              <a:ext uri="{FF2B5EF4-FFF2-40B4-BE49-F238E27FC236}">
                <a16:creationId xmlns:a16="http://schemas.microsoft.com/office/drawing/2014/main" id="{2748D481-D51F-4AD0-ABED-0A0653B4DB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77780" y="5652187"/>
            <a:ext cx="2209800" cy="2209800"/>
          </a:xfrm>
          <a:prstGeom prst="rect">
            <a:avLst/>
          </a:prstGeom>
        </p:spPr>
      </p:pic>
      <p:sp>
        <p:nvSpPr>
          <p:cNvPr id="41" name="TextBox 18">
            <a:extLst>
              <a:ext uri="{FF2B5EF4-FFF2-40B4-BE49-F238E27FC236}">
                <a16:creationId xmlns:a16="http://schemas.microsoft.com/office/drawing/2014/main" id="{364B3E08-2D2E-44ED-82F8-C8BA3C83222D}"/>
              </a:ext>
            </a:extLst>
          </p:cNvPr>
          <p:cNvSpPr txBox="1"/>
          <p:nvPr/>
        </p:nvSpPr>
        <p:spPr>
          <a:xfrm>
            <a:off x="1229214" y="11376081"/>
            <a:ext cx="5992760" cy="1419269"/>
          </a:xfrm>
          <a:prstGeom prst="rect">
            <a:avLst/>
          </a:prstGeom>
          <a:effectLst>
            <a:outerShdw blurRad="126074">
              <a:srgbClr val="000000">
                <a:alpha val="90000"/>
              </a:srgbClr>
            </a:outerShdw>
          </a:effectLst>
        </p:spPr>
        <p:txBody>
          <a:bodyPr lIns="0" tIns="47412" rIns="0" bIns="47412" rtlCol="0" anchor="ctr"/>
          <a:lstStyle/>
          <a:p>
            <a:pPr marL="571500" lvl="0" indent="-571500">
              <a:lnSpc>
                <a:spcPct val="99600"/>
              </a:lnSpc>
              <a:buFont typeface="Wingdings" panose="05000000000000000000" pitchFamily="2" charset="2"/>
              <a:buChar char="ü"/>
            </a:pP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장르</a:t>
            </a:r>
            <a:r>
              <a:rPr lang="en-US" altLang="ko-KR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모험</a:t>
            </a:r>
            <a:r>
              <a:rPr lang="en-US" altLang="ko-KR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판타지</a:t>
            </a:r>
            <a:r>
              <a:rPr lang="en-US" altLang="ko-KR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애니메이션</a:t>
            </a:r>
            <a:endParaRPr lang="en-US" altLang="ko-KR" sz="3400" spc="-187" dirty="0">
              <a:solidFill>
                <a:schemeClr val="bg1">
                  <a:lumMod val="8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571500" lvl="0" indent="-571500">
              <a:lnSpc>
                <a:spcPct val="99600"/>
              </a:lnSpc>
              <a:buFont typeface="Wingdings" panose="05000000000000000000" pitchFamily="2" charset="2"/>
              <a:buChar char="ü"/>
            </a:pP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줄거리</a:t>
            </a:r>
            <a:r>
              <a:rPr lang="en-US" altLang="ko-KR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평화를 되찾은 </a:t>
            </a:r>
            <a:r>
              <a:rPr lang="ko-KR" altLang="en-US" sz="3400" spc="-187" dirty="0" err="1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아렌델</a:t>
            </a: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 왕국에 새로운 위기가  </a:t>
            </a:r>
            <a:r>
              <a:rPr lang="en-US" altLang="ko-KR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…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AA66B71A-BBB3-4381-A2C6-0DB7A5EE24D8}"/>
              </a:ext>
            </a:extLst>
          </p:cNvPr>
          <p:cNvSpPr txBox="1"/>
          <p:nvPr/>
        </p:nvSpPr>
        <p:spPr>
          <a:xfrm>
            <a:off x="18806308" y="11376081"/>
            <a:ext cx="5298292" cy="1419269"/>
          </a:xfrm>
          <a:prstGeom prst="rect">
            <a:avLst/>
          </a:prstGeom>
          <a:effectLst>
            <a:outerShdw blurRad="126074">
              <a:srgbClr val="000000">
                <a:alpha val="90000"/>
              </a:srgbClr>
            </a:outerShdw>
          </a:effectLst>
        </p:spPr>
        <p:txBody>
          <a:bodyPr lIns="0" tIns="47412" rIns="0" bIns="47412" rtlCol="0" anchor="ctr"/>
          <a:lstStyle/>
          <a:p>
            <a:pPr marL="571500" lvl="0" indent="-571500">
              <a:lnSpc>
                <a:spcPct val="99600"/>
              </a:lnSpc>
              <a:buFont typeface="Wingdings" panose="05000000000000000000" pitchFamily="2" charset="2"/>
              <a:buChar char="ü"/>
            </a:pP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장르</a:t>
            </a:r>
            <a:r>
              <a:rPr lang="en-US" altLang="ko-KR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모험</a:t>
            </a:r>
            <a:r>
              <a:rPr lang="en-US" altLang="ko-KR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판타지</a:t>
            </a:r>
            <a:r>
              <a:rPr lang="en-US" altLang="ko-KR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애니메이션</a:t>
            </a:r>
            <a:endParaRPr lang="en-US" altLang="ko-KR" sz="3400" spc="-187" dirty="0">
              <a:solidFill>
                <a:schemeClr val="bg1">
                  <a:lumMod val="8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571500" lvl="0" indent="-571500">
              <a:lnSpc>
                <a:spcPct val="99600"/>
              </a:lnSpc>
              <a:buFont typeface="Wingdings" panose="05000000000000000000" pitchFamily="2" charset="2"/>
              <a:buChar char="ü"/>
            </a:pP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줄거리</a:t>
            </a:r>
            <a:r>
              <a:rPr lang="en-US" altLang="ko-KR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:  </a:t>
            </a: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바다를 누볐던 선조들에게서 예기치 못한 </a:t>
            </a:r>
            <a:r>
              <a:rPr lang="en-US" altLang="ko-KR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…</a:t>
            </a:r>
          </a:p>
        </p:txBody>
      </p:sp>
      <p:sp>
        <p:nvSpPr>
          <p:cNvPr id="45" name="TextBox 18">
            <a:extLst>
              <a:ext uri="{FF2B5EF4-FFF2-40B4-BE49-F238E27FC236}">
                <a16:creationId xmlns:a16="http://schemas.microsoft.com/office/drawing/2014/main" id="{81D35E49-617E-4B10-8AD7-654827A221AB}"/>
              </a:ext>
            </a:extLst>
          </p:cNvPr>
          <p:cNvSpPr txBox="1"/>
          <p:nvPr/>
        </p:nvSpPr>
        <p:spPr>
          <a:xfrm>
            <a:off x="13103856" y="11376081"/>
            <a:ext cx="5577692" cy="1419269"/>
          </a:xfrm>
          <a:prstGeom prst="rect">
            <a:avLst/>
          </a:prstGeom>
          <a:effectLst>
            <a:outerShdw blurRad="126074">
              <a:srgbClr val="000000">
                <a:alpha val="90000"/>
              </a:srgbClr>
            </a:outerShdw>
          </a:effectLst>
        </p:spPr>
        <p:txBody>
          <a:bodyPr lIns="0" tIns="47412" rIns="0" bIns="47412" rtlCol="0" anchor="ctr"/>
          <a:lstStyle/>
          <a:p>
            <a:pPr marL="571500" lvl="0" indent="-571500">
              <a:lnSpc>
                <a:spcPct val="99600"/>
              </a:lnSpc>
              <a:buFont typeface="Wingdings" panose="05000000000000000000" pitchFamily="2" charset="2"/>
              <a:buChar char="ü"/>
            </a:pP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장르</a:t>
            </a:r>
            <a:r>
              <a:rPr lang="en-US" altLang="ko-KR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모험</a:t>
            </a:r>
            <a:r>
              <a:rPr lang="en-US" altLang="ko-KR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판타지</a:t>
            </a:r>
            <a:r>
              <a:rPr lang="en-US" altLang="ko-KR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애니메이션</a:t>
            </a:r>
            <a:endParaRPr lang="en-US" altLang="ko-KR" sz="3400" spc="-187" dirty="0">
              <a:solidFill>
                <a:schemeClr val="bg1">
                  <a:lumMod val="8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571500" lvl="0" indent="-571500">
              <a:lnSpc>
                <a:spcPct val="99600"/>
              </a:lnSpc>
              <a:buFont typeface="Wingdings" panose="05000000000000000000" pitchFamily="2" charset="2"/>
              <a:buChar char="ü"/>
            </a:pP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줄거리</a:t>
            </a:r>
            <a:r>
              <a:rPr lang="en-US" altLang="ko-KR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서로가 최고의 친구였던 자매 </a:t>
            </a:r>
            <a:r>
              <a:rPr lang="ko-KR" altLang="en-US" sz="3400" spc="-187" dirty="0" err="1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엘사와</a:t>
            </a: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 안나</a:t>
            </a:r>
            <a:r>
              <a:rPr lang="en-US" altLang="ko-KR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하지만 </a:t>
            </a:r>
            <a:r>
              <a:rPr lang="en-US" altLang="ko-KR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…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2327F12-AA21-4C3C-B522-3770AFFE5398}"/>
              </a:ext>
            </a:extLst>
          </p:cNvPr>
          <p:cNvGrpSpPr/>
          <p:nvPr/>
        </p:nvGrpSpPr>
        <p:grpSpPr>
          <a:xfrm>
            <a:off x="7033256" y="7975492"/>
            <a:ext cx="6070600" cy="2515888"/>
            <a:chOff x="6986572" y="7808758"/>
            <a:chExt cx="6070600" cy="215191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A2FF6CD-A1D1-4AC7-8AFC-707226F8D2C4}"/>
                </a:ext>
              </a:extLst>
            </p:cNvPr>
            <p:cNvSpPr txBox="1"/>
            <p:nvPr/>
          </p:nvSpPr>
          <p:spPr>
            <a:xfrm>
              <a:off x="7085033" y="7998430"/>
              <a:ext cx="5873086" cy="17637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l"/>
              </a:pPr>
              <a:r>
                <a:rPr lang="ko-KR" altLang="en-US" sz="3200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줄거리 </a:t>
              </a:r>
              <a:r>
                <a:rPr lang="en-US" altLang="ko-KR" sz="3200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+ </a:t>
              </a:r>
              <a:r>
                <a:rPr lang="ko-KR" altLang="en-US" sz="3200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장르 결합</a:t>
              </a:r>
              <a:endParaRPr lang="en-US" altLang="ko-KR" sz="32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  <a:p>
              <a:pPr marL="457200" indent="-457200">
                <a:buFont typeface="Wingdings" panose="05000000000000000000" pitchFamily="2" charset="2"/>
                <a:buChar char="l"/>
              </a:pPr>
              <a:r>
                <a:rPr lang="ko-KR" altLang="en-US" sz="3200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한글 </a:t>
              </a:r>
              <a:r>
                <a:rPr lang="ko-KR" altLang="en-US" sz="3200" dirty="0" err="1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전처리∙불용어</a:t>
              </a:r>
              <a:r>
                <a:rPr lang="ko-KR" altLang="en-US" sz="3200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 제거 후 </a:t>
              </a:r>
              <a:br>
                <a:rPr lang="en-US" altLang="ko-KR" sz="3200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</a:br>
              <a:r>
                <a:rPr lang="en-US" altLang="ko-KR" sz="3200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TF-IDF </a:t>
              </a:r>
              <a:r>
                <a:rPr lang="ko-KR" altLang="en-US" sz="3200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벡터화</a:t>
              </a:r>
            </a:p>
            <a:p>
              <a:pPr marL="457200" indent="-457200">
                <a:buFont typeface="Wingdings" panose="05000000000000000000" pitchFamily="2" charset="2"/>
                <a:buChar char="l"/>
              </a:pPr>
              <a:r>
                <a:rPr lang="ko-KR" altLang="en-US" sz="3200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코사인 유사도 </a:t>
              </a:r>
              <a:r>
                <a:rPr lang="en-US" altLang="ko-KR" sz="3200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Top 10 </a:t>
              </a:r>
              <a:r>
                <a:rPr lang="ko-KR" altLang="en-US" sz="3200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산출</a:t>
              </a: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CD3A1E3A-E9B4-4D22-8A71-F88C073C7F44}"/>
                </a:ext>
              </a:extLst>
            </p:cNvPr>
            <p:cNvSpPr/>
            <p:nvPr/>
          </p:nvSpPr>
          <p:spPr>
            <a:xfrm>
              <a:off x="6986572" y="7808758"/>
              <a:ext cx="6070600" cy="2151914"/>
            </a:xfrm>
            <a:prstGeom prst="round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D49E2B2-C0B7-46EA-B682-374797AE92E8}"/>
              </a:ext>
            </a:extLst>
          </p:cNvPr>
          <p:cNvSpPr/>
          <p:nvPr/>
        </p:nvSpPr>
        <p:spPr>
          <a:xfrm>
            <a:off x="6983411" y="4492477"/>
            <a:ext cx="6070600" cy="876300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1CB499-8F71-47DB-897D-4DFB2E20F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073" y="4493872"/>
            <a:ext cx="4564014" cy="654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6422DDF-1C3B-47C5-9E55-12A9B2B60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917" y="4492477"/>
            <a:ext cx="4543570" cy="654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C696953-D366-4283-AC6E-7947CB845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1859" y="4492477"/>
            <a:ext cx="4587190" cy="657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6">
            <a:extLst>
              <a:ext uri="{FF2B5EF4-FFF2-40B4-BE49-F238E27FC236}">
                <a16:creationId xmlns:a16="http://schemas.microsoft.com/office/drawing/2014/main" id="{1CCA3CBB-6D0D-4D7B-A8C6-80BDA3BC5260}"/>
              </a:ext>
            </a:extLst>
          </p:cNvPr>
          <p:cNvSpPr txBox="1"/>
          <p:nvPr/>
        </p:nvSpPr>
        <p:spPr>
          <a:xfrm>
            <a:off x="18834100" y="571500"/>
            <a:ext cx="2070100" cy="4699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ctr">
              <a:lnSpc>
                <a:spcPct val="99600"/>
              </a:lnSpc>
            </a:pPr>
            <a:r>
              <a:rPr lang="en" sz="2666" dirty="0">
                <a:solidFill>
                  <a:srgbClr val="FFFFFF"/>
                </a:solidFill>
                <a:latin typeface="Pretendard Light"/>
              </a:rPr>
              <a:t>Content</a:t>
            </a:r>
            <a:endParaRPr lang="en" sz="2666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4900" y="393700"/>
            <a:ext cx="2552700" cy="863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628100" y="584200"/>
            <a:ext cx="2070100" cy="4699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ctr">
              <a:lnSpc>
                <a:spcPct val="996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Light"/>
              </a:rPr>
              <a:t>Log in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0900" y="381000"/>
            <a:ext cx="2552700" cy="863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58800" y="1995447"/>
            <a:ext cx="10566400" cy="876300"/>
          </a:xfrm>
          <a:prstGeom prst="rect">
            <a:avLst/>
          </a:prstGeom>
          <a:effectLst>
            <a:outerShdw blurRad="166316">
              <a:srgbClr val="000000">
                <a:alpha val="90000"/>
              </a:srgbClr>
            </a:outerShdw>
          </a:effectLst>
        </p:spPr>
        <p:txBody>
          <a:bodyPr lIns="0" tIns="62527" rIns="0" bIns="62527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923" spc="-197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인물 기반 추천</a:t>
            </a:r>
            <a:r>
              <a:rPr lang="en-US" altLang="ko-KR" sz="4923" spc="-197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4923" spc="-197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배우</a:t>
            </a:r>
            <a:r>
              <a:rPr lang="en-US" altLang="ko-KR" sz="4923" spc="-197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&amp;</a:t>
            </a:r>
            <a:r>
              <a:rPr lang="ko-KR" altLang="en-US" sz="4923" spc="-197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감독 기반으로</a:t>
            </a:r>
            <a:endParaRPr lang="ko-KR" sz="4923" b="0" i="0" u="none" strike="noStrike" spc="-197" dirty="0">
              <a:solidFill>
                <a:srgbClr val="FFFFF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252866" y="5116622"/>
            <a:ext cx="5549900" cy="4699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인물 기반 </a:t>
            </a:r>
            <a:r>
              <a:rPr lang="en-US" altLang="ko-KR" sz="32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TF-IDF </a:t>
            </a:r>
            <a:r>
              <a:rPr lang="ko-KR" altLang="en-US" sz="32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유사도 계산</a:t>
            </a:r>
            <a:endParaRPr lang="ko-KR" sz="32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8A4F9EB8-58B4-40D0-9D30-4E8EDD5C3073}"/>
              </a:ext>
            </a:extLst>
          </p:cNvPr>
          <p:cNvSpPr txBox="1"/>
          <p:nvPr/>
        </p:nvSpPr>
        <p:spPr>
          <a:xfrm>
            <a:off x="558800" y="393700"/>
            <a:ext cx="5842000" cy="1282700"/>
          </a:xfrm>
          <a:prstGeom prst="rect">
            <a:avLst/>
          </a:prstGeom>
          <a:effectLst>
            <a:outerShdw blurRad="166405" dir="2700000">
              <a:srgbClr val="000000">
                <a:alpha val="40000"/>
              </a:srgbClr>
            </a:outerShdw>
          </a:effectLst>
        </p:spPr>
        <p:txBody>
          <a:bodyPr lIns="0" tIns="91437" rIns="0" bIns="91437" rtlCol="0" anchor="ctr"/>
          <a:lstStyle/>
          <a:p>
            <a:pPr lvl="0" algn="l">
              <a:lnSpc>
                <a:spcPct val="99600"/>
              </a:lnSpc>
            </a:pPr>
            <a:r>
              <a:rPr lang="en" sz="7198" spc="-72" dirty="0">
                <a:solidFill>
                  <a:srgbClr val="D91E27"/>
                </a:solidFill>
                <a:latin typeface="Pretendard ExtraBold"/>
              </a:rPr>
              <a:t>SYNCMOVIE</a:t>
            </a:r>
            <a:endParaRPr lang="en" sz="7198" b="0" i="0" u="none" strike="noStrike" spc="-72" dirty="0">
              <a:solidFill>
                <a:srgbClr val="D91E27"/>
              </a:solidFill>
              <a:latin typeface="Pretendard Extra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23B00A-9B8F-4D37-8505-36B40A63C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530592"/>
            <a:ext cx="4577211" cy="6524308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6C8A26-C11A-4901-A7D4-DB527449E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388" y="4507938"/>
            <a:ext cx="4564132" cy="654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FA6A44-92A4-4103-9E2D-526AEE579C31}"/>
              </a:ext>
            </a:extLst>
          </p:cNvPr>
          <p:cNvGrpSpPr/>
          <p:nvPr/>
        </p:nvGrpSpPr>
        <p:grpSpPr>
          <a:xfrm>
            <a:off x="2554479" y="3522362"/>
            <a:ext cx="2362200" cy="723900"/>
            <a:chOff x="4038600" y="10881888"/>
            <a:chExt cx="2362200" cy="723900"/>
          </a:xfrm>
        </p:grpSpPr>
        <p:pic>
          <p:nvPicPr>
            <p:cNvPr id="32" name="Picture 22">
              <a:extLst>
                <a:ext uri="{FF2B5EF4-FFF2-40B4-BE49-F238E27FC236}">
                  <a16:creationId xmlns:a16="http://schemas.microsoft.com/office/drawing/2014/main" id="{268F17BE-014D-4363-AF35-1877246CE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38600" y="10881888"/>
              <a:ext cx="2362200" cy="723900"/>
            </a:xfrm>
            <a:prstGeom prst="rect">
              <a:avLst/>
            </a:prstGeom>
            <a:effectLst>
              <a:outerShdw blurRad="57663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33" name="TextBox 23">
              <a:extLst>
                <a:ext uri="{FF2B5EF4-FFF2-40B4-BE49-F238E27FC236}">
                  <a16:creationId xmlns:a16="http://schemas.microsoft.com/office/drawing/2014/main" id="{89ACFA80-9FA5-4D74-9616-4631777A2C0F}"/>
                </a:ext>
              </a:extLst>
            </p:cNvPr>
            <p:cNvSpPr txBox="1"/>
            <p:nvPr/>
          </p:nvSpPr>
          <p:spPr>
            <a:xfrm>
              <a:off x="4178300" y="10984861"/>
              <a:ext cx="2082800" cy="520700"/>
            </a:xfrm>
            <a:prstGeom prst="rect">
              <a:avLst/>
            </a:prstGeom>
          </p:spPr>
          <p:txBody>
            <a:bodyPr lIns="0" tIns="37253" rIns="0" bIns="37253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933" dirty="0">
                  <a:solidFill>
                    <a:srgbClr val="FFFFFF"/>
                  </a:solidFill>
                  <a:latin typeface="Pretendard ExtraBold" panose="020B0600000101010101" charset="-127"/>
                  <a:ea typeface="Pretendard ExtraBold" panose="020B0600000101010101" charset="-127"/>
                </a:rPr>
                <a:t>사용자 선택</a:t>
              </a:r>
              <a:endParaRPr lang="en" sz="2933" b="0" i="0" u="none" strike="noStrike" dirty="0">
                <a:solidFill>
                  <a:srgbClr val="FFFFFF"/>
                </a:solidFill>
                <a:latin typeface="Pretendard ExtraBold" panose="020B0600000101010101" charset="-127"/>
                <a:ea typeface="Pretendard ExtraBold" panose="020B0600000101010101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2B658BC-5DD3-4E53-AC35-2F2496FAC544}"/>
              </a:ext>
            </a:extLst>
          </p:cNvPr>
          <p:cNvGrpSpPr/>
          <p:nvPr/>
        </p:nvGrpSpPr>
        <p:grpSpPr>
          <a:xfrm>
            <a:off x="17449800" y="3480711"/>
            <a:ext cx="2362200" cy="723900"/>
            <a:chOff x="4038600" y="10881888"/>
            <a:chExt cx="2362200" cy="723900"/>
          </a:xfrm>
        </p:grpSpPr>
        <p:pic>
          <p:nvPicPr>
            <p:cNvPr id="36" name="Picture 22">
              <a:extLst>
                <a:ext uri="{FF2B5EF4-FFF2-40B4-BE49-F238E27FC236}">
                  <a16:creationId xmlns:a16="http://schemas.microsoft.com/office/drawing/2014/main" id="{22948E57-E9CD-450F-B84A-F4E44AD26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38600" y="10881888"/>
              <a:ext cx="2362200" cy="723900"/>
            </a:xfrm>
            <a:prstGeom prst="rect">
              <a:avLst/>
            </a:prstGeom>
            <a:effectLst>
              <a:outerShdw blurRad="57663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37" name="TextBox 23">
              <a:extLst>
                <a:ext uri="{FF2B5EF4-FFF2-40B4-BE49-F238E27FC236}">
                  <a16:creationId xmlns:a16="http://schemas.microsoft.com/office/drawing/2014/main" id="{CFC88A54-F36E-42BB-ABC4-A57B4000179C}"/>
                </a:ext>
              </a:extLst>
            </p:cNvPr>
            <p:cNvSpPr txBox="1"/>
            <p:nvPr/>
          </p:nvSpPr>
          <p:spPr>
            <a:xfrm>
              <a:off x="4178300" y="10984861"/>
              <a:ext cx="2082800" cy="520700"/>
            </a:xfrm>
            <a:prstGeom prst="rect">
              <a:avLst/>
            </a:prstGeom>
          </p:spPr>
          <p:txBody>
            <a:bodyPr lIns="0" tIns="37253" rIns="0" bIns="37253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933" dirty="0">
                  <a:solidFill>
                    <a:srgbClr val="FFFFFF"/>
                  </a:solidFill>
                  <a:latin typeface="Pretendard ExtraBold" panose="020B0600000101010101" charset="-127"/>
                  <a:ea typeface="Pretendard ExtraBold" panose="020B0600000101010101" charset="-127"/>
                </a:rPr>
                <a:t>추천 결과</a:t>
              </a:r>
              <a:endParaRPr lang="en" sz="2933" b="0" i="0" u="none" strike="noStrike" dirty="0">
                <a:solidFill>
                  <a:srgbClr val="FFFFFF"/>
                </a:solidFill>
                <a:latin typeface="Pretendard ExtraBold" panose="020B0600000101010101" charset="-127"/>
                <a:ea typeface="Pretendard ExtraBold" panose="020B0600000101010101" charset="-127"/>
              </a:endParaRPr>
            </a:p>
          </p:txBody>
        </p:sp>
      </p:grpSp>
      <p:pic>
        <p:nvPicPr>
          <p:cNvPr id="38" name="그래픽 37" descr="갈매기형 화살표 단색으로 채워진">
            <a:extLst>
              <a:ext uri="{FF2B5EF4-FFF2-40B4-BE49-F238E27FC236}">
                <a16:creationId xmlns:a16="http://schemas.microsoft.com/office/drawing/2014/main" id="{2748D481-D51F-4AD0-ABED-0A0653B4DB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5400" y="6097881"/>
            <a:ext cx="2209800" cy="2209800"/>
          </a:xfrm>
          <a:prstGeom prst="rect">
            <a:avLst/>
          </a:prstGeom>
        </p:spPr>
      </p:pic>
      <p:sp>
        <p:nvSpPr>
          <p:cNvPr id="41" name="TextBox 18">
            <a:extLst>
              <a:ext uri="{FF2B5EF4-FFF2-40B4-BE49-F238E27FC236}">
                <a16:creationId xmlns:a16="http://schemas.microsoft.com/office/drawing/2014/main" id="{364B3E08-2D2E-44ED-82F8-C8BA3C83222D}"/>
              </a:ext>
            </a:extLst>
          </p:cNvPr>
          <p:cNvSpPr txBox="1"/>
          <p:nvPr/>
        </p:nvSpPr>
        <p:spPr>
          <a:xfrm>
            <a:off x="981456" y="11167338"/>
            <a:ext cx="5992760" cy="1419269"/>
          </a:xfrm>
          <a:prstGeom prst="rect">
            <a:avLst/>
          </a:prstGeom>
          <a:effectLst>
            <a:outerShdw blurRad="126074">
              <a:srgbClr val="000000">
                <a:alpha val="90000"/>
              </a:srgbClr>
            </a:outerShdw>
          </a:effectLst>
        </p:spPr>
        <p:txBody>
          <a:bodyPr lIns="0" tIns="47412" rIns="0" bIns="47412" rtlCol="0" anchor="ctr"/>
          <a:lstStyle/>
          <a:p>
            <a:pPr marL="571500" lvl="0" indent="-571500">
              <a:lnSpc>
                <a:spcPct val="99600"/>
              </a:lnSpc>
              <a:buFont typeface="Wingdings" panose="05000000000000000000" pitchFamily="2" charset="2"/>
              <a:buChar char="ü"/>
            </a:pP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주연 배우</a:t>
            </a:r>
            <a:r>
              <a:rPr lang="en-US" altLang="ko-KR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송강호</a:t>
            </a:r>
            <a:r>
              <a:rPr lang="en-US" altLang="ko-KR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이선균</a:t>
            </a:r>
            <a:r>
              <a:rPr lang="en-US" altLang="ko-KR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3400" spc="-187" dirty="0" err="1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박소담</a:t>
            </a:r>
            <a:endParaRPr lang="en-US" altLang="ko-KR" sz="3400" spc="-187" dirty="0">
              <a:solidFill>
                <a:schemeClr val="bg1">
                  <a:lumMod val="8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571500" lvl="0" indent="-571500">
              <a:lnSpc>
                <a:spcPct val="99600"/>
              </a:lnSpc>
              <a:buFont typeface="Wingdings" panose="05000000000000000000" pitchFamily="2" charset="2"/>
              <a:buChar char="ü"/>
            </a:pP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감독</a:t>
            </a:r>
            <a:r>
              <a:rPr lang="en-US" altLang="ko-KR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봉준호</a:t>
            </a:r>
            <a:endParaRPr lang="en-US" altLang="ko-KR" sz="3400" spc="-187" dirty="0">
              <a:solidFill>
                <a:schemeClr val="bg1">
                  <a:lumMod val="8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AA66B71A-BBB3-4381-A2C6-0DB7A5EE24D8}"/>
              </a:ext>
            </a:extLst>
          </p:cNvPr>
          <p:cNvSpPr txBox="1"/>
          <p:nvPr/>
        </p:nvSpPr>
        <p:spPr>
          <a:xfrm>
            <a:off x="18933308" y="11174758"/>
            <a:ext cx="5044292" cy="1419269"/>
          </a:xfrm>
          <a:prstGeom prst="rect">
            <a:avLst/>
          </a:prstGeom>
          <a:effectLst>
            <a:outerShdw blurRad="126074">
              <a:srgbClr val="000000">
                <a:alpha val="90000"/>
              </a:srgbClr>
            </a:outerShdw>
          </a:effectLst>
        </p:spPr>
        <p:txBody>
          <a:bodyPr lIns="0" tIns="47412" rIns="0" bIns="47412" rtlCol="0" anchor="ctr"/>
          <a:lstStyle/>
          <a:p>
            <a:pPr marL="571500" lvl="0" indent="-571500">
              <a:lnSpc>
                <a:spcPct val="99600"/>
              </a:lnSpc>
              <a:buFont typeface="Wingdings" panose="05000000000000000000" pitchFamily="2" charset="2"/>
              <a:buChar char="ü"/>
            </a:pP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주연 배우</a:t>
            </a:r>
            <a:r>
              <a:rPr lang="en-US" altLang="ko-KR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이선균</a:t>
            </a:r>
            <a:r>
              <a:rPr lang="en-US" altLang="ko-KR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주지훈</a:t>
            </a:r>
            <a:endParaRPr lang="en-US" altLang="ko-KR" sz="3400" spc="-187" dirty="0">
              <a:solidFill>
                <a:schemeClr val="bg1">
                  <a:lumMod val="8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571500" lvl="0" indent="-571500">
              <a:lnSpc>
                <a:spcPct val="99600"/>
              </a:lnSpc>
              <a:buFont typeface="Wingdings" panose="05000000000000000000" pitchFamily="2" charset="2"/>
              <a:buChar char="ü"/>
            </a:pP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감독</a:t>
            </a:r>
            <a:r>
              <a:rPr lang="en-US" altLang="ko-KR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ko-KR" altLang="en-US" sz="3400" spc="-187" dirty="0" err="1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김태곤</a:t>
            </a:r>
            <a:endParaRPr lang="en-US" altLang="ko-KR" sz="3400" spc="-187" dirty="0">
              <a:solidFill>
                <a:schemeClr val="bg1">
                  <a:lumMod val="8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B176BBC-C7BB-43BF-A543-D33655F7E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1938" y="4525696"/>
            <a:ext cx="4564132" cy="653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8">
            <a:extLst>
              <a:ext uri="{FF2B5EF4-FFF2-40B4-BE49-F238E27FC236}">
                <a16:creationId xmlns:a16="http://schemas.microsoft.com/office/drawing/2014/main" id="{81D35E49-617E-4B10-8AD7-654827A221AB}"/>
              </a:ext>
            </a:extLst>
          </p:cNvPr>
          <p:cNvSpPr txBox="1"/>
          <p:nvPr/>
        </p:nvSpPr>
        <p:spPr>
          <a:xfrm>
            <a:off x="14020800" y="11174758"/>
            <a:ext cx="5044292" cy="1419269"/>
          </a:xfrm>
          <a:prstGeom prst="rect">
            <a:avLst/>
          </a:prstGeom>
          <a:effectLst>
            <a:outerShdw blurRad="126074">
              <a:srgbClr val="000000">
                <a:alpha val="90000"/>
              </a:srgbClr>
            </a:outerShdw>
          </a:effectLst>
        </p:spPr>
        <p:txBody>
          <a:bodyPr lIns="0" tIns="47412" rIns="0" bIns="47412" rtlCol="0" anchor="ctr"/>
          <a:lstStyle/>
          <a:p>
            <a:pPr marL="571500" lvl="0" indent="-571500">
              <a:lnSpc>
                <a:spcPct val="99600"/>
              </a:lnSpc>
              <a:buFont typeface="Wingdings" panose="05000000000000000000" pitchFamily="2" charset="2"/>
              <a:buChar char="ü"/>
            </a:pP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주연 배우</a:t>
            </a:r>
            <a:r>
              <a:rPr lang="en-US" altLang="ko-KR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송강호</a:t>
            </a:r>
            <a:r>
              <a:rPr lang="en-US" altLang="ko-KR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김상경</a:t>
            </a:r>
            <a:endParaRPr lang="en-US" altLang="ko-KR" sz="3400" spc="-187" dirty="0">
              <a:solidFill>
                <a:schemeClr val="bg1">
                  <a:lumMod val="8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571500" lvl="0" indent="-571500">
              <a:lnSpc>
                <a:spcPct val="99600"/>
              </a:lnSpc>
              <a:buFont typeface="Wingdings" panose="05000000000000000000" pitchFamily="2" charset="2"/>
              <a:buChar char="ü"/>
            </a:pP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감독</a:t>
            </a:r>
            <a:r>
              <a:rPr lang="en-US" altLang="ko-KR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ko-KR" altLang="en-US" sz="3400" spc="-187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봉준호</a:t>
            </a:r>
            <a:endParaRPr lang="en-US" altLang="ko-KR" sz="3400" spc="-187" dirty="0">
              <a:solidFill>
                <a:schemeClr val="bg1">
                  <a:lumMod val="8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2327F12-AA21-4C3C-B522-3770AFFE5398}"/>
              </a:ext>
            </a:extLst>
          </p:cNvPr>
          <p:cNvGrpSpPr/>
          <p:nvPr/>
        </p:nvGrpSpPr>
        <p:grpSpPr>
          <a:xfrm>
            <a:off x="6974216" y="8686800"/>
            <a:ext cx="6070600" cy="1907570"/>
            <a:chOff x="6986572" y="7829475"/>
            <a:chExt cx="6070600" cy="190757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A2FF6CD-A1D1-4AC7-8AFC-707226F8D2C4}"/>
                </a:ext>
              </a:extLst>
            </p:cNvPr>
            <p:cNvSpPr txBox="1"/>
            <p:nvPr/>
          </p:nvSpPr>
          <p:spPr>
            <a:xfrm>
              <a:off x="7547919" y="7998430"/>
              <a:ext cx="541020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l"/>
              </a:pPr>
              <a:r>
                <a:rPr lang="ko-KR" altLang="en-US" sz="3200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배우</a:t>
              </a:r>
              <a:r>
                <a:rPr lang="en-US" altLang="ko-KR" sz="3200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/</a:t>
              </a:r>
              <a:r>
                <a:rPr lang="ko-KR" altLang="en-US" sz="3200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감독 이름 토큰화</a:t>
              </a:r>
              <a:endParaRPr lang="en-US" altLang="ko-KR" sz="32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  <a:p>
              <a:pPr marL="457200" indent="-457200">
                <a:buFont typeface="Wingdings" panose="05000000000000000000" pitchFamily="2" charset="2"/>
                <a:buChar char="l"/>
              </a:pPr>
              <a:r>
                <a:rPr lang="en-US" altLang="ko-KR" sz="3200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TF-IDF </a:t>
              </a:r>
              <a:r>
                <a:rPr lang="ko-KR" altLang="en-US" sz="3200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가중치 적용</a:t>
              </a:r>
              <a:endParaRPr lang="en-US" altLang="ko-KR" sz="3200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  <a:p>
              <a:pPr marL="457200" indent="-457200">
                <a:buFont typeface="Wingdings" panose="05000000000000000000" pitchFamily="2" charset="2"/>
                <a:buChar char="l"/>
              </a:pPr>
              <a:r>
                <a:rPr lang="ko-KR" altLang="en-US" sz="3200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코사인 유사도 </a:t>
              </a:r>
              <a:r>
                <a:rPr lang="en-US" altLang="ko-KR" sz="3200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Top 10 </a:t>
              </a:r>
              <a:r>
                <a:rPr lang="ko-KR" altLang="en-US" sz="3200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산출</a:t>
              </a: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CD3A1E3A-E9B4-4D22-8A71-F88C073C7F44}"/>
                </a:ext>
              </a:extLst>
            </p:cNvPr>
            <p:cNvSpPr/>
            <p:nvPr/>
          </p:nvSpPr>
          <p:spPr>
            <a:xfrm>
              <a:off x="6986572" y="7829475"/>
              <a:ext cx="6070600" cy="1907570"/>
            </a:xfrm>
            <a:prstGeom prst="round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D49E2B2-C0B7-46EA-B682-374797AE92E8}"/>
              </a:ext>
            </a:extLst>
          </p:cNvPr>
          <p:cNvSpPr/>
          <p:nvPr/>
        </p:nvSpPr>
        <p:spPr>
          <a:xfrm>
            <a:off x="6979988" y="4926122"/>
            <a:ext cx="6070600" cy="876300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E1915EDD-4BB0-4B38-ABFB-87D9CCA09E78}"/>
              </a:ext>
            </a:extLst>
          </p:cNvPr>
          <p:cNvSpPr txBox="1"/>
          <p:nvPr/>
        </p:nvSpPr>
        <p:spPr>
          <a:xfrm>
            <a:off x="18834100" y="571500"/>
            <a:ext cx="2070100" cy="4699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ctr">
              <a:lnSpc>
                <a:spcPct val="99600"/>
              </a:lnSpc>
            </a:pPr>
            <a:r>
              <a:rPr lang="en" sz="2666" dirty="0">
                <a:solidFill>
                  <a:srgbClr val="FFFFFF"/>
                </a:solidFill>
                <a:latin typeface="Pretendard Light"/>
              </a:rPr>
              <a:t>Content</a:t>
            </a:r>
            <a:endParaRPr lang="en" sz="2666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79C92E1-F714-4050-BAF6-20862D509955}"/>
              </a:ext>
            </a:extLst>
          </p:cNvPr>
          <p:cNvSpPr/>
          <p:nvPr/>
        </p:nvSpPr>
        <p:spPr>
          <a:xfrm>
            <a:off x="13875657" y="6226631"/>
            <a:ext cx="9194800" cy="6395356"/>
          </a:xfrm>
          <a:prstGeom prst="round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3888357" y="1905000"/>
            <a:ext cx="9245600" cy="2819400"/>
          </a:xfrm>
          <a:prstGeom prst="rect">
            <a:avLst/>
          </a:prstGeom>
          <a:effectLst>
            <a:outerShdw blurRad="546926">
              <a:srgbClr val="000000">
                <a:alpha val="90000"/>
              </a:srgbClr>
            </a:outerShdw>
          </a:effectLst>
        </p:spPr>
        <p:txBody>
          <a:bodyPr lIns="0" tIns="108370" rIns="0" bIns="10837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600" spc="-341" dirty="0">
                <a:solidFill>
                  <a:srgbClr val="FFFFFF"/>
                </a:solidFill>
                <a:latin typeface="Pretendard SemiBold"/>
                <a:ea typeface="Pretendard SemiBold"/>
              </a:rPr>
              <a:t>(AI </a:t>
            </a:r>
            <a:r>
              <a:rPr lang="ko-KR" altLang="en-US" sz="6600" spc="-341" dirty="0">
                <a:solidFill>
                  <a:srgbClr val="FFFFFF"/>
                </a:solidFill>
                <a:latin typeface="Pretendard SemiBold"/>
                <a:ea typeface="Pretendard SemiBold"/>
              </a:rPr>
              <a:t>활용</a:t>
            </a:r>
            <a:r>
              <a:rPr lang="en-US" altLang="ko-KR" sz="6600" spc="-341" dirty="0">
                <a:solidFill>
                  <a:srgbClr val="FFFFFF"/>
                </a:solidFill>
                <a:latin typeface="Pretendard SemiBold"/>
                <a:ea typeface="Pretendard SemiBold"/>
              </a:rPr>
              <a:t>) </a:t>
            </a:r>
            <a:r>
              <a:rPr lang="ko-KR" altLang="en-US" sz="6600" spc="-341" dirty="0">
                <a:solidFill>
                  <a:srgbClr val="FFFFFF"/>
                </a:solidFill>
                <a:latin typeface="Pretendard SemiBold"/>
                <a:ea typeface="Pretendard SemiBold"/>
              </a:rPr>
              <a:t>닉네임 추천</a:t>
            </a:r>
            <a:endParaRPr lang="ko-KR" sz="6600" b="0" i="0" u="none" strike="noStrike" spc="-341" dirty="0">
              <a:solidFill>
                <a:srgbClr val="FFFFFF"/>
              </a:solidFill>
              <a:ea typeface="Pretendard SemiBold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C4A187E-387C-4BA3-998A-949B1F5377F9}"/>
              </a:ext>
            </a:extLst>
          </p:cNvPr>
          <p:cNvGrpSpPr/>
          <p:nvPr/>
        </p:nvGrpSpPr>
        <p:grpSpPr>
          <a:xfrm>
            <a:off x="13868400" y="3989616"/>
            <a:ext cx="9194800" cy="2006599"/>
            <a:chOff x="13868400" y="4419600"/>
            <a:chExt cx="9194800" cy="2006599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EAACA01D-3179-4100-B341-1341AD715841}"/>
                </a:ext>
              </a:extLst>
            </p:cNvPr>
            <p:cNvSpPr/>
            <p:nvPr/>
          </p:nvSpPr>
          <p:spPr>
            <a:xfrm>
              <a:off x="13868400" y="4419600"/>
              <a:ext cx="9194800" cy="2006599"/>
            </a:xfrm>
            <a:prstGeom prst="roundRect">
              <a:avLst/>
            </a:prstGeom>
            <a:solidFill>
              <a:srgbClr val="2D2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599557" y="4610099"/>
              <a:ext cx="4724400" cy="622300"/>
            </a:xfrm>
            <a:prstGeom prst="rect">
              <a:avLst/>
            </a:prstGeom>
          </p:spPr>
          <p:txBody>
            <a:bodyPr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466" spc="-104" dirty="0">
                  <a:solidFill>
                    <a:schemeClr val="bg1">
                      <a:lumMod val="75000"/>
                    </a:schemeClr>
                  </a:solidFill>
                  <a:latin typeface="Pretendard Bold"/>
                  <a:ea typeface="Pretendard Bold"/>
                </a:rPr>
                <a:t>사용</a:t>
              </a:r>
              <a:r>
                <a:rPr lang="ko-KR" altLang="en-US" sz="3466" spc="-104" dirty="0">
                  <a:solidFill>
                    <a:srgbClr val="D91E27"/>
                  </a:solidFill>
                  <a:latin typeface="Pretendard Bold"/>
                  <a:ea typeface="Pretendard Bold"/>
                </a:rPr>
                <a:t> </a:t>
              </a:r>
              <a:r>
                <a:rPr lang="ko-KR" altLang="en-US" sz="3466" spc="-104" dirty="0">
                  <a:solidFill>
                    <a:schemeClr val="bg1">
                      <a:lumMod val="75000"/>
                    </a:schemeClr>
                  </a:solidFill>
                  <a:latin typeface="Pretendard Bold"/>
                  <a:ea typeface="Pretendard Bold"/>
                </a:rPr>
                <a:t>모델</a:t>
              </a:r>
              <a:endParaRPr lang="en-US" sz="3466" b="0" i="0" u="none" strike="noStrike" spc="-104" dirty="0">
                <a:solidFill>
                  <a:schemeClr val="bg1">
                    <a:lumMod val="75000"/>
                  </a:schemeClr>
                </a:solidFill>
                <a:latin typeface="Pretendard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599557" y="5384799"/>
              <a:ext cx="5346700" cy="1041400"/>
            </a:xfrm>
            <a:prstGeom prst="rect">
              <a:avLst/>
            </a:prstGeom>
          </p:spPr>
          <p:txBody>
            <a:bodyPr rtlCol="0" anchor="ctr"/>
            <a:lstStyle/>
            <a:p>
              <a:pPr lvl="0" algn="l">
                <a:lnSpc>
                  <a:spcPct val="116199"/>
                </a:lnSpc>
              </a:pPr>
              <a:r>
                <a:rPr lang="en-US" sz="2933" spc="-59" dirty="0">
                  <a:solidFill>
                    <a:srgbClr val="FFFFFF"/>
                  </a:solidFill>
                  <a:latin typeface="Pretendard Regular"/>
                  <a:ea typeface="Pretendard Regular"/>
                </a:rPr>
                <a:t>Gemini-2.5-pro</a:t>
              </a:r>
              <a:endParaRPr lang="en-US" sz="2933" b="0" i="0" u="none" strike="noStrike" spc="-59" dirty="0">
                <a:solidFill>
                  <a:srgbClr val="FFFFFF"/>
                </a:solidFill>
                <a:latin typeface="Pretendard Regular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C7EEA7C-8425-422E-B2D3-003C375DF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950" y="1879600"/>
            <a:ext cx="9296400" cy="10608061"/>
          </a:xfrm>
          <a:prstGeom prst="rect">
            <a:avLst/>
          </a:prstGeom>
        </p:spPr>
      </p:pic>
      <p:sp>
        <p:nvSpPr>
          <p:cNvPr id="29" name="TextBox 16">
            <a:extLst>
              <a:ext uri="{FF2B5EF4-FFF2-40B4-BE49-F238E27FC236}">
                <a16:creationId xmlns:a16="http://schemas.microsoft.com/office/drawing/2014/main" id="{66C812E0-912B-42B2-8154-AA0DA3D3A00A}"/>
              </a:ext>
            </a:extLst>
          </p:cNvPr>
          <p:cNvSpPr txBox="1"/>
          <p:nvPr/>
        </p:nvSpPr>
        <p:spPr>
          <a:xfrm>
            <a:off x="14612257" y="6625775"/>
            <a:ext cx="4724400" cy="6223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466" spc="-104" dirty="0">
                <a:solidFill>
                  <a:schemeClr val="bg1">
                    <a:lumMod val="75000"/>
                  </a:schemeClr>
                </a:solidFill>
                <a:latin typeface="Pretendard Bold"/>
                <a:ea typeface="Pretendard Bold"/>
              </a:rPr>
              <a:t>프롬프트</a:t>
            </a:r>
            <a:endParaRPr lang="en-US" sz="3466" b="0" i="0" u="none" strike="noStrike" spc="-104" dirty="0">
              <a:solidFill>
                <a:schemeClr val="bg1">
                  <a:lumMod val="75000"/>
                </a:schemeClr>
              </a:solidFill>
              <a:latin typeface="Pretendard Bold"/>
            </a:endParaRP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9F22B5CC-946E-4EB0-94AC-073B4249C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4900" y="393700"/>
            <a:ext cx="2552700" cy="863600"/>
          </a:xfrm>
          <a:prstGeom prst="rect">
            <a:avLst/>
          </a:prstGeom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id="{DBEA18C7-EF21-4D8F-92D0-480D3B6D8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30900" y="381000"/>
            <a:ext cx="2552700" cy="863600"/>
          </a:xfrm>
          <a:prstGeom prst="rect">
            <a:avLst/>
          </a:prstGeom>
        </p:spPr>
      </p:pic>
      <p:sp>
        <p:nvSpPr>
          <p:cNvPr id="35" name="TextBox 21">
            <a:extLst>
              <a:ext uri="{FF2B5EF4-FFF2-40B4-BE49-F238E27FC236}">
                <a16:creationId xmlns:a16="http://schemas.microsoft.com/office/drawing/2014/main" id="{5BA7B979-10FD-420A-AF63-E5F383224BF4}"/>
              </a:ext>
            </a:extLst>
          </p:cNvPr>
          <p:cNvSpPr txBox="1"/>
          <p:nvPr/>
        </p:nvSpPr>
        <p:spPr>
          <a:xfrm>
            <a:off x="558800" y="393700"/>
            <a:ext cx="5842000" cy="1282700"/>
          </a:xfrm>
          <a:prstGeom prst="rect">
            <a:avLst/>
          </a:prstGeom>
          <a:effectLst>
            <a:outerShdw blurRad="166405" dir="2700000">
              <a:srgbClr val="000000">
                <a:alpha val="40000"/>
              </a:srgbClr>
            </a:outerShdw>
          </a:effectLst>
        </p:spPr>
        <p:txBody>
          <a:bodyPr lIns="0" tIns="91437" rIns="0" bIns="91437" rtlCol="0" anchor="ctr"/>
          <a:lstStyle/>
          <a:p>
            <a:pPr lvl="0" algn="l">
              <a:lnSpc>
                <a:spcPct val="99600"/>
              </a:lnSpc>
            </a:pPr>
            <a:r>
              <a:rPr lang="en" sz="7198" spc="-72" dirty="0">
                <a:solidFill>
                  <a:srgbClr val="D91E27"/>
                </a:solidFill>
                <a:latin typeface="Pretendard ExtraBold"/>
              </a:rPr>
              <a:t>SYNCMOVIE</a:t>
            </a:r>
            <a:endParaRPr lang="en" sz="7198" b="0" i="0" u="none" strike="noStrike" spc="-72" dirty="0">
              <a:solidFill>
                <a:srgbClr val="D91E27"/>
              </a:solidFill>
              <a:latin typeface="Pretendard ExtraBold"/>
            </a:endParaRPr>
          </a:p>
        </p:txBody>
      </p:sp>
      <p:sp>
        <p:nvSpPr>
          <p:cNvPr id="36" name="TextBox 4">
            <a:extLst>
              <a:ext uri="{FF2B5EF4-FFF2-40B4-BE49-F238E27FC236}">
                <a16:creationId xmlns:a16="http://schemas.microsoft.com/office/drawing/2014/main" id="{E72D1C76-7F14-4CA2-B78F-76DFA83083BF}"/>
              </a:ext>
            </a:extLst>
          </p:cNvPr>
          <p:cNvSpPr txBox="1"/>
          <p:nvPr/>
        </p:nvSpPr>
        <p:spPr>
          <a:xfrm>
            <a:off x="21628100" y="584200"/>
            <a:ext cx="2070100" cy="4699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ctr">
              <a:lnSpc>
                <a:spcPct val="996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Light"/>
              </a:rPr>
              <a:t>Log in</a:t>
            </a: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3288FAB8-6F46-4494-8FB3-B9002DC8A6E2}"/>
              </a:ext>
            </a:extLst>
          </p:cNvPr>
          <p:cNvSpPr txBox="1"/>
          <p:nvPr/>
        </p:nvSpPr>
        <p:spPr>
          <a:xfrm>
            <a:off x="18834100" y="571500"/>
            <a:ext cx="2070100" cy="4699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ctr">
              <a:lnSpc>
                <a:spcPct val="99600"/>
              </a:lnSpc>
            </a:pPr>
            <a:r>
              <a:rPr lang="en" sz="2666" dirty="0">
                <a:solidFill>
                  <a:srgbClr val="FFFFFF"/>
                </a:solidFill>
                <a:latin typeface="Pretendard Light"/>
              </a:rPr>
              <a:t>Content</a:t>
            </a:r>
            <a:endParaRPr lang="en" sz="2666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5CDE0AC-7C45-421C-AD68-0F18BBF0A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7366" y="7498446"/>
            <a:ext cx="8476868" cy="3810000"/>
          </a:xfrm>
          <a:prstGeom prst="snip2Diag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</p:pic>
      <p:sp>
        <p:nvSpPr>
          <p:cNvPr id="43" name="TextBox 16">
            <a:extLst>
              <a:ext uri="{FF2B5EF4-FFF2-40B4-BE49-F238E27FC236}">
                <a16:creationId xmlns:a16="http://schemas.microsoft.com/office/drawing/2014/main" id="{6477ACFA-2938-4CBB-BBAC-3F9F51C58599}"/>
              </a:ext>
            </a:extLst>
          </p:cNvPr>
          <p:cNvSpPr txBox="1"/>
          <p:nvPr/>
        </p:nvSpPr>
        <p:spPr>
          <a:xfrm>
            <a:off x="14599557" y="11515279"/>
            <a:ext cx="7866743" cy="717549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b="0" i="0" u="none" strike="noStrike" spc="-104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추천 시간과 </a:t>
            </a:r>
            <a:r>
              <a:rPr lang="ko-KR" altLang="en-US" sz="2400" spc="-104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성능</a:t>
            </a:r>
            <a:r>
              <a:rPr lang="ko-KR" altLang="en-US" sz="2400" b="0" i="0" u="none" strike="noStrike" spc="-104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에 최적화 된 모델과 프롬프트</a:t>
            </a:r>
            <a:endParaRPr lang="en-US" altLang="ko-KR" sz="2400" b="0" i="0" u="none" strike="noStrike" spc="-104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2022D-5A8C-44A0-A15B-9DD8B2CB2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1" b="3334"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58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6DC162D-5B70-412D-B1F6-2B16D18E2CC9}"/>
              </a:ext>
            </a:extLst>
          </p:cNvPr>
          <p:cNvGrpSpPr/>
          <p:nvPr/>
        </p:nvGrpSpPr>
        <p:grpSpPr>
          <a:xfrm>
            <a:off x="3200400" y="2800351"/>
            <a:ext cx="17983200" cy="5175250"/>
            <a:chOff x="3200400" y="3257551"/>
            <a:chExt cx="17983200" cy="5175250"/>
          </a:xfrm>
        </p:grpSpPr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2BE4E5B5-E70D-4DBA-888D-9C3019AF1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0400" y="3257551"/>
              <a:ext cx="17983200" cy="517525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11582400" y="3429000"/>
              <a:ext cx="1752600" cy="1041400"/>
            </a:xfrm>
            <a:prstGeom prst="rect">
              <a:avLst/>
            </a:prstGeom>
          </p:spPr>
          <p:txBody>
            <a:bodyPr rtlCol="0" anchor="ctr"/>
            <a:lstStyle/>
            <a:p>
              <a:pPr lvl="0" algn="l">
                <a:lnSpc>
                  <a:spcPct val="116199"/>
                </a:lnSpc>
              </a:pPr>
              <a:r>
                <a:rPr lang="en-US" sz="3200" b="0" i="0" u="none" strike="noStrike" spc="-59" dirty="0">
                  <a:solidFill>
                    <a:srgbClr val="202020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DATA</a:t>
              </a:r>
            </a:p>
          </p:txBody>
        </p:sp>
      </p:grp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DA3FE716-AF46-4319-A47D-8A2451450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1488889"/>
              </p:ext>
            </p:extLst>
          </p:nvPr>
        </p:nvGraphicFramePr>
        <p:xfrm>
          <a:off x="4691743" y="152400"/>
          <a:ext cx="15501257" cy="10934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3" name="Picture 2">
            <a:extLst>
              <a:ext uri="{FF2B5EF4-FFF2-40B4-BE49-F238E27FC236}">
                <a16:creationId xmlns:a16="http://schemas.microsoft.com/office/drawing/2014/main" id="{9F22B5CC-946E-4EB0-94AC-073B4249CD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24900" y="393700"/>
            <a:ext cx="2552700" cy="863600"/>
          </a:xfrm>
          <a:prstGeom prst="rect">
            <a:avLst/>
          </a:prstGeom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id="{DBEA18C7-EF21-4D8F-92D0-480D3B6D84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30900" y="381000"/>
            <a:ext cx="2552700" cy="863600"/>
          </a:xfrm>
          <a:prstGeom prst="rect">
            <a:avLst/>
          </a:prstGeom>
        </p:spPr>
      </p:pic>
      <p:sp>
        <p:nvSpPr>
          <p:cNvPr id="35" name="TextBox 21">
            <a:extLst>
              <a:ext uri="{FF2B5EF4-FFF2-40B4-BE49-F238E27FC236}">
                <a16:creationId xmlns:a16="http://schemas.microsoft.com/office/drawing/2014/main" id="{5BA7B979-10FD-420A-AF63-E5F383224BF4}"/>
              </a:ext>
            </a:extLst>
          </p:cNvPr>
          <p:cNvSpPr txBox="1"/>
          <p:nvPr/>
        </p:nvSpPr>
        <p:spPr>
          <a:xfrm>
            <a:off x="558800" y="393700"/>
            <a:ext cx="5842000" cy="1282700"/>
          </a:xfrm>
          <a:prstGeom prst="rect">
            <a:avLst/>
          </a:prstGeom>
          <a:effectLst>
            <a:outerShdw blurRad="166405" dir="2700000">
              <a:srgbClr val="000000">
                <a:alpha val="40000"/>
              </a:srgbClr>
            </a:outerShdw>
          </a:effectLst>
        </p:spPr>
        <p:txBody>
          <a:bodyPr lIns="0" tIns="91437" rIns="0" bIns="91437" rtlCol="0" anchor="ctr"/>
          <a:lstStyle/>
          <a:p>
            <a:pPr lvl="0" algn="l">
              <a:lnSpc>
                <a:spcPct val="99600"/>
              </a:lnSpc>
            </a:pPr>
            <a:r>
              <a:rPr lang="en" sz="7198" spc="-72" dirty="0">
                <a:solidFill>
                  <a:srgbClr val="D91E27"/>
                </a:solidFill>
                <a:latin typeface="Pretendard ExtraBold"/>
              </a:rPr>
              <a:t>SYNCMOVIE</a:t>
            </a:r>
            <a:endParaRPr lang="en" sz="7198" b="0" i="0" u="none" strike="noStrike" spc="-72" dirty="0">
              <a:solidFill>
                <a:srgbClr val="D91E27"/>
              </a:solidFill>
              <a:latin typeface="Pretendard ExtraBold"/>
            </a:endParaRPr>
          </a:p>
        </p:txBody>
      </p:sp>
      <p:sp>
        <p:nvSpPr>
          <p:cNvPr id="36" name="TextBox 4">
            <a:extLst>
              <a:ext uri="{FF2B5EF4-FFF2-40B4-BE49-F238E27FC236}">
                <a16:creationId xmlns:a16="http://schemas.microsoft.com/office/drawing/2014/main" id="{E72D1C76-7F14-4CA2-B78F-76DFA83083BF}"/>
              </a:ext>
            </a:extLst>
          </p:cNvPr>
          <p:cNvSpPr txBox="1"/>
          <p:nvPr/>
        </p:nvSpPr>
        <p:spPr>
          <a:xfrm>
            <a:off x="21628100" y="584200"/>
            <a:ext cx="2070100" cy="4699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ctr">
              <a:lnSpc>
                <a:spcPct val="996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Light"/>
              </a:rPr>
              <a:t>Log in</a:t>
            </a: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3288FAB8-6F46-4494-8FB3-B9002DC8A6E2}"/>
              </a:ext>
            </a:extLst>
          </p:cNvPr>
          <p:cNvSpPr txBox="1"/>
          <p:nvPr/>
        </p:nvSpPr>
        <p:spPr>
          <a:xfrm>
            <a:off x="18834100" y="571500"/>
            <a:ext cx="2070100" cy="4699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ctr">
              <a:lnSpc>
                <a:spcPct val="99600"/>
              </a:lnSpc>
            </a:pPr>
            <a:r>
              <a:rPr lang="en" sz="2666" dirty="0">
                <a:solidFill>
                  <a:srgbClr val="FFFFFF"/>
                </a:solidFill>
                <a:latin typeface="Pretendard Light"/>
              </a:rPr>
              <a:t>Content</a:t>
            </a:r>
            <a:endParaRPr lang="en" sz="2666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DAEE550-8D2A-4E7D-9AA1-14DA62FA488F}"/>
              </a:ext>
            </a:extLst>
          </p:cNvPr>
          <p:cNvGrpSpPr/>
          <p:nvPr/>
        </p:nvGrpSpPr>
        <p:grpSpPr>
          <a:xfrm>
            <a:off x="1905000" y="2057400"/>
            <a:ext cx="2743200" cy="723900"/>
            <a:chOff x="4038600" y="10881888"/>
            <a:chExt cx="2362200" cy="723900"/>
          </a:xfrm>
        </p:grpSpPr>
        <p:pic>
          <p:nvPicPr>
            <p:cNvPr id="19" name="Picture 22">
              <a:extLst>
                <a:ext uri="{FF2B5EF4-FFF2-40B4-BE49-F238E27FC236}">
                  <a16:creationId xmlns:a16="http://schemas.microsoft.com/office/drawing/2014/main" id="{C33AFFA5-E5AD-4357-ADBA-BF10F7975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38600" y="10881888"/>
              <a:ext cx="2362200" cy="723900"/>
            </a:xfrm>
            <a:prstGeom prst="rect">
              <a:avLst/>
            </a:prstGeom>
            <a:effectLst>
              <a:outerShdw blurRad="57663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20" name="TextBox 23">
              <a:extLst>
                <a:ext uri="{FF2B5EF4-FFF2-40B4-BE49-F238E27FC236}">
                  <a16:creationId xmlns:a16="http://schemas.microsoft.com/office/drawing/2014/main" id="{32DE98E2-F4CA-451C-BC3F-5CCF2D3168D7}"/>
                </a:ext>
              </a:extLst>
            </p:cNvPr>
            <p:cNvSpPr txBox="1"/>
            <p:nvPr/>
          </p:nvSpPr>
          <p:spPr>
            <a:xfrm>
              <a:off x="4178300" y="10984861"/>
              <a:ext cx="2082800" cy="520700"/>
            </a:xfrm>
            <a:prstGeom prst="rect">
              <a:avLst/>
            </a:prstGeom>
          </p:spPr>
          <p:txBody>
            <a:bodyPr lIns="0" tIns="37253" rIns="0" bIns="37253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933" b="0" i="0" u="none" strike="noStrike" dirty="0">
                  <a:solidFill>
                    <a:srgbClr val="FFFFFF"/>
                  </a:solidFill>
                  <a:latin typeface="Pretendard ExtraBold" panose="020B0600000101010101" charset="-127"/>
                  <a:ea typeface="Pretendard ExtraBold" panose="020B0600000101010101" charset="-127"/>
                </a:rPr>
                <a:t>Challenges</a:t>
              </a:r>
              <a:endParaRPr lang="en" sz="2933" b="0" i="0" u="none" strike="noStrike" dirty="0">
                <a:solidFill>
                  <a:srgbClr val="FFFFFF"/>
                </a:solidFill>
                <a:latin typeface="Pretendard ExtraBold" panose="020B0600000101010101" charset="-127"/>
                <a:ea typeface="Pretendard ExtraBold" panose="020B0600000101010101" charset="-127"/>
              </a:endParaRPr>
            </a:p>
          </p:txBody>
        </p:sp>
      </p:grpSp>
      <p:sp>
        <p:nvSpPr>
          <p:cNvPr id="39" name="TextBox 11">
            <a:extLst>
              <a:ext uri="{FF2B5EF4-FFF2-40B4-BE49-F238E27FC236}">
                <a16:creationId xmlns:a16="http://schemas.microsoft.com/office/drawing/2014/main" id="{5ACB2526-AC19-40ED-B537-A5DFBB92F54F}"/>
              </a:ext>
            </a:extLst>
          </p:cNvPr>
          <p:cNvSpPr txBox="1"/>
          <p:nvPr/>
        </p:nvSpPr>
        <p:spPr>
          <a:xfrm>
            <a:off x="5283200" y="8178800"/>
            <a:ext cx="2565400" cy="495300"/>
          </a:xfrm>
          <a:prstGeom prst="rect">
            <a:avLst/>
          </a:prstGeom>
        </p:spPr>
        <p:txBody>
          <a:bodyPr lIns="0" tIns="38226" rIns="0" bIns="38226" rtlCol="0" anchor="ctr"/>
          <a:lstStyle/>
          <a:p>
            <a:pPr lvl="0" algn="ctr">
              <a:lnSpc>
                <a:spcPct val="98355"/>
              </a:lnSpc>
            </a:pPr>
            <a:r>
              <a:rPr lang="en-US" sz="3200" dirty="0">
                <a:solidFill>
                  <a:srgbClr val="FBC4B0"/>
                </a:solidFill>
                <a:latin typeface="Pretendard Light" panose="020B0600000101010101" charset="-127"/>
                <a:ea typeface="Pretendard Light" panose="020B0600000101010101" charset="-127"/>
              </a:rPr>
              <a:t>Kaggle</a:t>
            </a:r>
            <a:r>
              <a:rPr lang="ko-KR" altLang="en-US" sz="3200" dirty="0">
                <a:solidFill>
                  <a:srgbClr val="FBC4B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3200" dirty="0">
                <a:solidFill>
                  <a:srgbClr val="FBC4B0"/>
                </a:solidFill>
                <a:latin typeface="Pretendard Light" panose="020B0600000101010101" charset="-127"/>
                <a:ea typeface="Pretendard Light" panose="020B0600000101010101" charset="-127"/>
              </a:rPr>
              <a:t>Data</a:t>
            </a:r>
            <a:endParaRPr lang="en" sz="3200" b="0" i="0" u="none" strike="noStrike" dirty="0">
              <a:solidFill>
                <a:srgbClr val="FBC4B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40" name="TextBox 12">
            <a:extLst>
              <a:ext uri="{FF2B5EF4-FFF2-40B4-BE49-F238E27FC236}">
                <a16:creationId xmlns:a16="http://schemas.microsoft.com/office/drawing/2014/main" id="{0755451B-D39E-4150-85B3-0B25E8342B54}"/>
              </a:ext>
            </a:extLst>
          </p:cNvPr>
          <p:cNvSpPr txBox="1"/>
          <p:nvPr/>
        </p:nvSpPr>
        <p:spPr>
          <a:xfrm>
            <a:off x="9055100" y="8382000"/>
            <a:ext cx="2565400" cy="495300"/>
          </a:xfrm>
          <a:prstGeom prst="rect">
            <a:avLst/>
          </a:prstGeom>
        </p:spPr>
        <p:txBody>
          <a:bodyPr lIns="0" tIns="38226" rIns="0" bIns="38226" rtlCol="0" anchor="ctr"/>
          <a:lstStyle/>
          <a:p>
            <a:pPr lvl="0" algn="ctr">
              <a:lnSpc>
                <a:spcPct val="98355"/>
              </a:lnSpc>
            </a:pPr>
            <a:r>
              <a:rPr lang="en" sz="3200" b="0" i="0" u="none" strike="noStrike" dirty="0">
                <a:solidFill>
                  <a:srgbClr val="F09D84"/>
                </a:solidFill>
                <a:latin typeface="Pretendard Light" panose="020B0600000101010101" charset="-127"/>
                <a:ea typeface="Pretendard Light" panose="020B0600000101010101" charset="-127"/>
              </a:rPr>
              <a:t>TMDB API (1000)</a:t>
            </a:r>
          </a:p>
        </p:txBody>
      </p:sp>
      <p:sp>
        <p:nvSpPr>
          <p:cNvPr id="44" name="TextBox 13">
            <a:extLst>
              <a:ext uri="{FF2B5EF4-FFF2-40B4-BE49-F238E27FC236}">
                <a16:creationId xmlns:a16="http://schemas.microsoft.com/office/drawing/2014/main" id="{FCF50217-178F-468E-BB67-10D88758149A}"/>
              </a:ext>
            </a:extLst>
          </p:cNvPr>
          <p:cNvSpPr txBox="1"/>
          <p:nvPr/>
        </p:nvSpPr>
        <p:spPr>
          <a:xfrm>
            <a:off x="12801600" y="8382000"/>
            <a:ext cx="2565400" cy="495300"/>
          </a:xfrm>
          <a:prstGeom prst="rect">
            <a:avLst/>
          </a:prstGeom>
        </p:spPr>
        <p:txBody>
          <a:bodyPr lIns="0" tIns="38226" rIns="0" bIns="38226" rtlCol="0" anchor="ctr"/>
          <a:lstStyle/>
          <a:p>
            <a:pPr lvl="0" algn="ctr">
              <a:lnSpc>
                <a:spcPct val="98355"/>
              </a:lnSpc>
            </a:pPr>
            <a:r>
              <a:rPr lang="en" sz="3200" b="0" i="0" u="none" strike="noStrike" dirty="0">
                <a:solidFill>
                  <a:srgbClr val="41CC93"/>
                </a:solidFill>
                <a:latin typeface="Pretendard Light" panose="020B0600000101010101" charset="-127"/>
                <a:ea typeface="Pretendard Light" panose="020B0600000101010101" charset="-127"/>
              </a:rPr>
              <a:t>TMDB API (3000)</a:t>
            </a:r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AAF1CEFE-DCEE-4B7D-8578-D5591A5D9FF4}"/>
              </a:ext>
            </a:extLst>
          </p:cNvPr>
          <p:cNvSpPr txBox="1"/>
          <p:nvPr/>
        </p:nvSpPr>
        <p:spPr>
          <a:xfrm>
            <a:off x="16560800" y="8382000"/>
            <a:ext cx="2565400" cy="495300"/>
          </a:xfrm>
          <a:prstGeom prst="rect">
            <a:avLst/>
          </a:prstGeom>
        </p:spPr>
        <p:txBody>
          <a:bodyPr lIns="0" tIns="38226" rIns="0" bIns="38226" rtlCol="0" anchor="ctr"/>
          <a:lstStyle/>
          <a:p>
            <a:pPr lvl="0" algn="ctr">
              <a:lnSpc>
                <a:spcPct val="98355"/>
              </a:lnSpc>
            </a:pPr>
            <a:r>
              <a:rPr lang="en" sz="3200" b="0" i="0" u="none" strike="noStrike" dirty="0">
                <a:solidFill>
                  <a:srgbClr val="006BA3"/>
                </a:solidFill>
                <a:latin typeface="Pretendard Light" panose="020B0600000101010101" charset="-127"/>
                <a:ea typeface="Pretendard Light" panose="020B0600000101010101" charset="-127"/>
              </a:rPr>
              <a:t>TMDB API</a:t>
            </a:r>
            <a:r>
              <a:rPr lang="en" sz="3200" dirty="0">
                <a:solidFill>
                  <a:srgbClr val="006BA3"/>
                </a:solidFill>
                <a:latin typeface="Pretendard Light" panose="020B0600000101010101" charset="-127"/>
                <a:ea typeface="Pretendard Light" panose="020B0600000101010101" charset="-127"/>
              </a:rPr>
              <a:t> (6000)</a:t>
            </a:r>
            <a:endParaRPr lang="en" sz="3200" b="0" i="0" u="none" strike="noStrike" dirty="0">
              <a:solidFill>
                <a:srgbClr val="006BA3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50" name="Picture 19">
            <a:extLst>
              <a:ext uri="{FF2B5EF4-FFF2-40B4-BE49-F238E27FC236}">
                <a16:creationId xmlns:a16="http://schemas.microsoft.com/office/drawing/2014/main" id="{13260E6B-1FE5-42B8-8CFE-7EBD6C7ED4B6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8000"/>
          </a:blip>
          <a:stretch>
            <a:fillRect/>
          </a:stretch>
        </p:blipFill>
        <p:spPr>
          <a:xfrm>
            <a:off x="3048000" y="5334000"/>
            <a:ext cx="457200" cy="457200"/>
          </a:xfrm>
          <a:prstGeom prst="rect">
            <a:avLst/>
          </a:prstGeom>
        </p:spPr>
      </p:pic>
      <p:pic>
        <p:nvPicPr>
          <p:cNvPr id="51" name="Picture 20">
            <a:extLst>
              <a:ext uri="{FF2B5EF4-FFF2-40B4-BE49-F238E27FC236}">
                <a16:creationId xmlns:a16="http://schemas.microsoft.com/office/drawing/2014/main" id="{C0A54E61-3AF8-49F1-B3CD-A8EEAD07F1B2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8000"/>
          </a:blip>
          <a:stretch>
            <a:fillRect/>
          </a:stretch>
        </p:blipFill>
        <p:spPr>
          <a:xfrm>
            <a:off x="20878800" y="5334000"/>
            <a:ext cx="457200" cy="457200"/>
          </a:xfrm>
          <a:prstGeom prst="rect">
            <a:avLst/>
          </a:prstGeom>
        </p:spPr>
      </p:pic>
      <p:sp>
        <p:nvSpPr>
          <p:cNvPr id="54" name="TextBox 16">
            <a:extLst>
              <a:ext uri="{FF2B5EF4-FFF2-40B4-BE49-F238E27FC236}">
                <a16:creationId xmlns:a16="http://schemas.microsoft.com/office/drawing/2014/main" id="{BBBD2506-9972-4F64-A325-B2AF1788A52E}"/>
              </a:ext>
            </a:extLst>
          </p:cNvPr>
          <p:cNvSpPr txBox="1"/>
          <p:nvPr/>
        </p:nvSpPr>
        <p:spPr>
          <a:xfrm>
            <a:off x="5169353" y="8966203"/>
            <a:ext cx="2793093" cy="1765298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spc="-104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줄거리</a:t>
            </a:r>
            <a:r>
              <a:rPr lang="en-US" altLang="ko-KR" sz="2800" b="0" i="0" u="none" strike="noStrike" spc="-104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(overview): </a:t>
            </a:r>
            <a:r>
              <a:rPr lang="ko-KR" altLang="en-US" sz="2800" b="0" i="0" u="none" strike="noStrike" spc="-104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전부 영어 텍스트</a:t>
            </a:r>
          </a:p>
        </p:txBody>
      </p:sp>
      <p:sp>
        <p:nvSpPr>
          <p:cNvPr id="76" name="TextBox 16">
            <a:extLst>
              <a:ext uri="{FF2B5EF4-FFF2-40B4-BE49-F238E27FC236}">
                <a16:creationId xmlns:a16="http://schemas.microsoft.com/office/drawing/2014/main" id="{B36528A8-0990-4E93-B169-DA062CD4D7C9}"/>
              </a:ext>
            </a:extLst>
          </p:cNvPr>
          <p:cNvSpPr txBox="1"/>
          <p:nvPr/>
        </p:nvSpPr>
        <p:spPr>
          <a:xfrm>
            <a:off x="9475107" y="8978902"/>
            <a:ext cx="3021693" cy="1765298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spc="-104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부족</a:t>
            </a:r>
          </a:p>
        </p:txBody>
      </p:sp>
      <p:sp>
        <p:nvSpPr>
          <p:cNvPr id="77" name="TextBox 16">
            <a:extLst>
              <a:ext uri="{FF2B5EF4-FFF2-40B4-BE49-F238E27FC236}">
                <a16:creationId xmlns:a16="http://schemas.microsoft.com/office/drawing/2014/main" id="{14671187-249C-474E-80A5-43065B43BD20}"/>
              </a:ext>
            </a:extLst>
          </p:cNvPr>
          <p:cNvSpPr txBox="1"/>
          <p:nvPr/>
        </p:nvSpPr>
        <p:spPr>
          <a:xfrm>
            <a:off x="12650107" y="9283702"/>
            <a:ext cx="3428093" cy="1765298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800" spc="-104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“overview” </a:t>
            </a:r>
            <a:r>
              <a:rPr lang="ko-KR" altLang="en-US" sz="2800" spc="-104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컬럼에</a:t>
            </a:r>
            <a:endParaRPr lang="en-US" altLang="ko-KR" sz="2800" spc="-104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2800" spc="-104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빈 문자열 레코드로</a:t>
            </a:r>
            <a:br>
              <a:rPr lang="en-US" altLang="ko-KR" sz="2800" spc="-104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2800" spc="-104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인한</a:t>
            </a:r>
            <a:r>
              <a:rPr lang="en-US" altLang="ko-KR" sz="2800" spc="-104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spc="-104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텍스트 분석 제약</a:t>
            </a:r>
            <a:endParaRPr lang="en-US" altLang="ko-KR" sz="2800" spc="-104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78" name="TextBox 16">
            <a:extLst>
              <a:ext uri="{FF2B5EF4-FFF2-40B4-BE49-F238E27FC236}">
                <a16:creationId xmlns:a16="http://schemas.microsoft.com/office/drawing/2014/main" id="{EF969309-2AA5-4217-9556-E586627EEBAB}"/>
              </a:ext>
            </a:extLst>
          </p:cNvPr>
          <p:cNvSpPr txBox="1"/>
          <p:nvPr/>
        </p:nvSpPr>
        <p:spPr>
          <a:xfrm>
            <a:off x="16612507" y="8978902"/>
            <a:ext cx="3428093" cy="1765298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spc="-104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양질의</a:t>
            </a:r>
            <a:r>
              <a:rPr lang="en-US" altLang="ko-KR" sz="2800" spc="-104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spc="-104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</a:t>
            </a:r>
            <a:r>
              <a:rPr lang="en-US" altLang="ko-KR" sz="2800" spc="-104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spc="-104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확보</a:t>
            </a:r>
            <a:endParaRPr lang="en-US" altLang="ko-KR" sz="2800" spc="-104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2617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744</Words>
  <Application>Microsoft Office PowerPoint</Application>
  <PresentationFormat>사용자 지정</PresentationFormat>
  <Paragraphs>179</Paragraphs>
  <Slides>12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Calibri</vt:lpstr>
      <vt:lpstr>Pretendard Regular</vt:lpstr>
      <vt:lpstr>맑은 고딕</vt:lpstr>
      <vt:lpstr>Arial</vt:lpstr>
      <vt:lpstr>Pretendard ExtraBold</vt:lpstr>
      <vt:lpstr>Pretendard SemiBold</vt:lpstr>
      <vt:lpstr>Pretendard Bold</vt:lpstr>
      <vt:lpstr>Wingdings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76</cp:revision>
  <dcterms:created xsi:type="dcterms:W3CDTF">2006-08-16T00:00:00Z</dcterms:created>
  <dcterms:modified xsi:type="dcterms:W3CDTF">2025-12-24T08:09:08Z</dcterms:modified>
</cp:coreProperties>
</file>